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67" r:id="rId4"/>
    <p:sldId id="268" r:id="rId5"/>
    <p:sldId id="274" r:id="rId6"/>
    <p:sldId id="277" r:id="rId7"/>
    <p:sldId id="275" r:id="rId8"/>
    <p:sldId id="266" r:id="rId9"/>
    <p:sldId id="276" r:id="rId10"/>
    <p:sldId id="264" r:id="rId11"/>
    <p:sldId id="272" r:id="rId12"/>
    <p:sldId id="265" r:id="rId13"/>
    <p:sldId id="269" r:id="rId14"/>
    <p:sldId id="260" r:id="rId15"/>
    <p:sldId id="261"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3925" autoAdjust="0"/>
  </p:normalViewPr>
  <p:slideViewPr>
    <p:cSldViewPr>
      <p:cViewPr varScale="1">
        <p:scale>
          <a:sx n="65" d="100"/>
          <a:sy n="65" d="100"/>
        </p:scale>
        <p:origin x="-46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13D355-BAE1-418B-BE74-F696C24448A9}" type="datetimeFigureOut">
              <a:rPr lang="en-GB" smtClean="0"/>
              <a:pPr/>
              <a:t>25/10/2018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D912DF-44EA-4DB2-897D-39C2C744D07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AD912DF-44EA-4DB2-897D-39C2C744D07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AD912DF-44EA-4DB2-897D-39C2C744D07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AD912DF-44EA-4DB2-897D-39C2C744D07C}"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AD912DF-44EA-4DB2-897D-39C2C744D07C}"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AD912DF-44EA-4DB2-897D-39C2C744D07C}"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3AD912DF-44EA-4DB2-897D-39C2C744D07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3AD912DF-44EA-4DB2-897D-39C2C744D07C}"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D13D355-BAE1-418B-BE74-F696C24448A9}" type="datetimeFigureOut">
              <a:rPr lang="en-GB" smtClean="0"/>
              <a:pPr/>
              <a:t>25/10/2018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3AD912DF-44EA-4DB2-897D-39C2C744D07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13D355-BAE1-418B-BE74-F696C24448A9}" type="datetimeFigureOut">
              <a:rPr lang="en-GB" smtClean="0"/>
              <a:pPr/>
              <a:t>25/10/2018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AD912DF-44EA-4DB2-897D-39C2C744D07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13D355-BAE1-418B-BE74-F696C24448A9}" type="datetimeFigureOut">
              <a:rPr lang="en-GB" smtClean="0"/>
              <a:pPr/>
              <a:t>25/10/2018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D912DF-44EA-4DB2-897D-39C2C744D07C}"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13D355-BAE1-418B-BE74-F696C24448A9}" type="datetimeFigureOut">
              <a:rPr lang="en-GB" smtClean="0"/>
              <a:pPr/>
              <a:t>25/10/2018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D912DF-44EA-4DB2-897D-39C2C744D07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ucationscotland.gov.uk/parentzone" TargetMode="External"/><Relationship Id="rId2" Type="http://schemas.openxmlformats.org/officeDocument/2006/relationships/hyperlink" Target="http://www.mgfl.net/bonnyrigg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latin typeface="Comic Sans MS" pitchFamily="66" charset="0"/>
              </a:rPr>
              <a:t>Bonnyrigg</a:t>
            </a:r>
            <a:r>
              <a:rPr lang="en-GB" dirty="0" smtClean="0">
                <a:latin typeface="Comic Sans MS" pitchFamily="66" charset="0"/>
              </a:rPr>
              <a:t> Primary School	</a:t>
            </a:r>
            <a:endParaRPr lang="en-GB" dirty="0">
              <a:latin typeface="Comic Sans MS" pitchFamily="66" charset="0"/>
            </a:endParaRPr>
          </a:p>
        </p:txBody>
      </p:sp>
      <p:sp>
        <p:nvSpPr>
          <p:cNvPr id="3" name="Subtitle 2"/>
          <p:cNvSpPr>
            <a:spLocks noGrp="1"/>
          </p:cNvSpPr>
          <p:nvPr>
            <p:ph type="subTitle" idx="1"/>
          </p:nvPr>
        </p:nvSpPr>
        <p:spPr>
          <a:xfrm>
            <a:off x="395536" y="3429000"/>
            <a:ext cx="7772400" cy="1199704"/>
          </a:xfrm>
        </p:spPr>
        <p:txBody>
          <a:bodyPr>
            <a:normAutofit/>
          </a:bodyPr>
          <a:lstStyle/>
          <a:p>
            <a:r>
              <a:rPr lang="en-GB" sz="6000" dirty="0" smtClean="0">
                <a:latin typeface="Comic Sans MS" pitchFamily="66" charset="0"/>
              </a:rPr>
              <a:t>Curriculum Event</a:t>
            </a:r>
          </a:p>
        </p:txBody>
      </p:sp>
      <p:pic>
        <p:nvPicPr>
          <p:cNvPr id="4" name="Picture 1" descr="wagtail"/>
          <p:cNvPicPr>
            <a:picLocks noChangeAspect="1" noChangeArrowheads="1"/>
          </p:cNvPicPr>
          <p:nvPr/>
        </p:nvPicPr>
        <p:blipFill>
          <a:blip r:embed="rId2" cstate="print"/>
          <a:srcRect/>
          <a:stretch>
            <a:fillRect/>
          </a:stretch>
        </p:blipFill>
        <p:spPr bwMode="auto">
          <a:xfrm>
            <a:off x="3347864" y="404664"/>
            <a:ext cx="2241550" cy="1439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17638"/>
            <a:ext cx="8964488" cy="4589653"/>
          </a:xfrm>
        </p:spPr>
        <p:txBody>
          <a:bodyPr>
            <a:normAutofit lnSpcReduction="10000"/>
          </a:bodyPr>
          <a:lstStyle/>
          <a:p>
            <a:r>
              <a:rPr lang="en-GB" sz="2800" dirty="0" smtClean="0">
                <a:latin typeface="Comic Sans MS" pitchFamily="66" charset="0"/>
              </a:rPr>
              <a:t>Reading - Weekly reading, Reading Comprehension, reading for information, LAC research, Library visit. </a:t>
            </a:r>
          </a:p>
          <a:p>
            <a:r>
              <a:rPr lang="en-GB" sz="2800" dirty="0" smtClean="0">
                <a:latin typeface="Comic Sans MS" pitchFamily="66" charset="0"/>
              </a:rPr>
              <a:t>Spelling – SWST, weekly words, spelling activities, common words. </a:t>
            </a:r>
          </a:p>
          <a:p>
            <a:r>
              <a:rPr lang="en-GB" sz="2800" dirty="0" smtClean="0">
                <a:latin typeface="Comic Sans MS" pitchFamily="66" charset="0"/>
              </a:rPr>
              <a:t>Grammar – sentence structure, rules and vocabulary.</a:t>
            </a:r>
          </a:p>
          <a:p>
            <a:pPr algn="just"/>
            <a:r>
              <a:rPr lang="en-GB" sz="2800" dirty="0" smtClean="0">
                <a:latin typeface="Comic Sans MS" pitchFamily="66" charset="0"/>
              </a:rPr>
              <a:t>Writing – Functional, Imaginative and Personal.</a:t>
            </a:r>
          </a:p>
          <a:p>
            <a:pPr algn="just"/>
            <a:r>
              <a:rPr lang="en-GB" sz="2800" dirty="0" smtClean="0">
                <a:latin typeface="Comic Sans MS" pitchFamily="66" charset="0"/>
              </a:rPr>
              <a:t>Handwriting - Berol Cursive Script.</a:t>
            </a:r>
          </a:p>
          <a:p>
            <a:pPr algn="just"/>
            <a:r>
              <a:rPr lang="en-GB" sz="2800" dirty="0" smtClean="0">
                <a:latin typeface="Comic Sans MS" pitchFamily="66" charset="0"/>
              </a:rPr>
              <a:t>French – Routines, classroom commands, personal information, culture.</a:t>
            </a:r>
          </a:p>
          <a:p>
            <a:endParaRPr lang="en-GB" dirty="0"/>
          </a:p>
        </p:txBody>
      </p:sp>
      <p:sp>
        <p:nvSpPr>
          <p:cNvPr id="3" name="Title 2"/>
          <p:cNvSpPr>
            <a:spLocks noGrp="1"/>
          </p:cNvSpPr>
          <p:nvPr>
            <p:ph type="title"/>
          </p:nvPr>
        </p:nvSpPr>
        <p:spPr/>
        <p:txBody>
          <a:bodyPr/>
          <a:lstStyle/>
          <a:p>
            <a:r>
              <a:rPr lang="en-GB" dirty="0" smtClean="0">
                <a:latin typeface="Comic Sans MS" pitchFamily="66" charset="0"/>
              </a:rPr>
              <a:t>Language and Literacy</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1621960" y="-749751"/>
            <a:ext cx="5684057" cy="7704858"/>
          </a:xfrm>
          <a:prstGeom prst="rect">
            <a:avLst/>
          </a:prstGeom>
        </p:spPr>
      </p:pic>
    </p:spTree>
    <p:extLst>
      <p:ext uri="{BB962C8B-B14F-4D97-AF65-F5344CB8AC3E}">
        <p14:creationId xmlns:p14="http://schemas.microsoft.com/office/powerpoint/2010/main" xmlns="" val="181171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Comic Sans MS" pitchFamily="66" charset="0"/>
              </a:rPr>
              <a:t>Children will have numeracy or maths opportunities on a daily basis.</a:t>
            </a:r>
          </a:p>
          <a:p>
            <a:r>
              <a:rPr lang="en-GB" dirty="0" smtClean="0">
                <a:latin typeface="Comic Sans MS" pitchFamily="66" charset="0"/>
              </a:rPr>
              <a:t>Numeracy:  Estimating and Rounding, Place Value Multiplication and Division etc.</a:t>
            </a:r>
          </a:p>
          <a:p>
            <a:r>
              <a:rPr lang="en-GB" dirty="0" smtClean="0">
                <a:latin typeface="Comic Sans MS" pitchFamily="66" charset="0"/>
              </a:rPr>
              <a:t>Maths:  Data Handling, Patterns, Time etc</a:t>
            </a:r>
          </a:p>
          <a:p>
            <a:r>
              <a:rPr lang="en-GB" dirty="0" smtClean="0">
                <a:latin typeface="Comic Sans MS" pitchFamily="66" charset="0"/>
              </a:rPr>
              <a:t>Problem Solving will be part of Numeracy and Maths lessons.</a:t>
            </a:r>
          </a:p>
          <a:p>
            <a:r>
              <a:rPr lang="en-GB" dirty="0" smtClean="0">
                <a:latin typeface="Comic Sans MS" pitchFamily="66" charset="0"/>
              </a:rPr>
              <a:t>Basic Facts.</a:t>
            </a:r>
          </a:p>
          <a:p>
            <a:endParaRPr lang="en-GB" dirty="0" smtClean="0">
              <a:latin typeface="Comic Sans MS" pitchFamily="66" charset="0"/>
            </a:endParaRPr>
          </a:p>
          <a:p>
            <a:pPr algn="just"/>
            <a:endParaRPr lang="en-GB" dirty="0" smtClean="0">
              <a:latin typeface="Comic Sans MS" pitchFamily="66" charset="0"/>
            </a:endParaRPr>
          </a:p>
        </p:txBody>
      </p:sp>
      <p:sp>
        <p:nvSpPr>
          <p:cNvPr id="3" name="Title 2"/>
          <p:cNvSpPr>
            <a:spLocks noGrp="1"/>
          </p:cNvSpPr>
          <p:nvPr>
            <p:ph type="title"/>
          </p:nvPr>
        </p:nvSpPr>
        <p:spPr/>
        <p:txBody>
          <a:bodyPr/>
          <a:lstStyle/>
          <a:p>
            <a:r>
              <a:rPr lang="en-GB" dirty="0" smtClean="0">
                <a:latin typeface="Comic Sans MS" pitchFamily="66" charset="0"/>
              </a:rPr>
              <a:t>Numeracy and Maths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dirty="0" smtClean="0">
                <a:latin typeface="Comic Sans MS" pitchFamily="66" charset="0"/>
              </a:rPr>
              <a:t>The topics we will focus on in Health this session</a:t>
            </a:r>
          </a:p>
          <a:p>
            <a:pPr>
              <a:buNone/>
            </a:pPr>
            <a:r>
              <a:rPr lang="en-GB" dirty="0" smtClean="0">
                <a:latin typeface="Comic Sans MS" pitchFamily="66" charset="0"/>
              </a:rPr>
              <a:t>are: </a:t>
            </a:r>
          </a:p>
          <a:p>
            <a:pPr>
              <a:buNone/>
            </a:pPr>
            <a:endParaRPr lang="en-GB" dirty="0">
              <a:latin typeface="Comic Sans MS" pitchFamily="66" charset="0"/>
            </a:endParaRPr>
          </a:p>
          <a:p>
            <a:r>
              <a:rPr lang="en-GB" dirty="0">
                <a:latin typeface="Comic Sans MS" pitchFamily="66" charset="0"/>
              </a:rPr>
              <a:t>Class and school </a:t>
            </a:r>
            <a:r>
              <a:rPr lang="en-GB" dirty="0" smtClean="0">
                <a:latin typeface="Comic Sans MS" pitchFamily="66" charset="0"/>
              </a:rPr>
              <a:t>expectations </a:t>
            </a:r>
            <a:r>
              <a:rPr lang="en-GB" dirty="0">
                <a:latin typeface="Comic Sans MS" pitchFamily="66" charset="0"/>
              </a:rPr>
              <a:t>(Term 1)</a:t>
            </a:r>
          </a:p>
          <a:p>
            <a:r>
              <a:rPr lang="en-GB" dirty="0" smtClean="0">
                <a:latin typeface="Comic Sans MS" pitchFamily="66" charset="0"/>
              </a:rPr>
              <a:t>Growth Mindsets (ongoing)</a:t>
            </a:r>
          </a:p>
          <a:p>
            <a:r>
              <a:rPr lang="en-GB" dirty="0" smtClean="0">
                <a:latin typeface="Comic Sans MS" pitchFamily="66" charset="0"/>
              </a:rPr>
              <a:t>Cool in School – Relationships with each other and dealing with difficult situations</a:t>
            </a:r>
          </a:p>
          <a:p>
            <a:r>
              <a:rPr lang="en-GB" dirty="0" smtClean="0">
                <a:latin typeface="Comic Sans MS" pitchFamily="66" charset="0"/>
              </a:rPr>
              <a:t>Staying Safe</a:t>
            </a:r>
            <a:endParaRPr lang="en-GB" dirty="0">
              <a:latin typeface="Comic Sans MS" pitchFamily="66" charset="0"/>
            </a:endParaRPr>
          </a:p>
          <a:p>
            <a:r>
              <a:rPr lang="en-GB" dirty="0" smtClean="0">
                <a:latin typeface="Comic Sans MS" pitchFamily="66" charset="0"/>
              </a:rPr>
              <a:t>Physical Activity (P.E.)</a:t>
            </a:r>
          </a:p>
          <a:p>
            <a:r>
              <a:rPr lang="en-GB" dirty="0" smtClean="0">
                <a:latin typeface="Comic Sans MS" pitchFamily="66" charset="0"/>
              </a:rPr>
              <a:t>Health Week</a:t>
            </a:r>
            <a:endParaRPr lang="en-GB" dirty="0">
              <a:latin typeface="Comic Sans MS" pitchFamily="66" charset="0"/>
            </a:endParaRPr>
          </a:p>
          <a:p>
            <a:pPr>
              <a:buNone/>
            </a:pPr>
            <a:endParaRPr lang="en-GB" dirty="0" smtClean="0">
              <a:latin typeface="Comic Sans MS" pitchFamily="66" charset="0"/>
            </a:endParaRPr>
          </a:p>
          <a:p>
            <a:endParaRPr lang="en-GB" dirty="0" smtClean="0"/>
          </a:p>
          <a:p>
            <a:endParaRPr lang="en-GB" dirty="0"/>
          </a:p>
        </p:txBody>
      </p:sp>
      <p:sp>
        <p:nvSpPr>
          <p:cNvPr id="3" name="Title 2"/>
          <p:cNvSpPr>
            <a:spLocks noGrp="1"/>
          </p:cNvSpPr>
          <p:nvPr>
            <p:ph type="title"/>
          </p:nvPr>
        </p:nvSpPr>
        <p:spPr/>
        <p:txBody>
          <a:bodyPr/>
          <a:lstStyle/>
          <a:p>
            <a:r>
              <a:rPr lang="en-GB" dirty="0" smtClean="0">
                <a:latin typeface="Comic Sans MS" pitchFamily="66" charset="0"/>
              </a:rPr>
              <a:t>Health and Wellbeing</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normAutofit fontScale="47500" lnSpcReduction="20000"/>
          </a:bodyPr>
          <a:lstStyle/>
          <a:p>
            <a:pPr algn="just"/>
            <a:r>
              <a:rPr lang="en-GB" sz="3300" dirty="0" smtClean="0">
                <a:latin typeface="Comic Sans MS" pitchFamily="66" charset="0"/>
              </a:rPr>
              <a:t>Specialists</a:t>
            </a:r>
          </a:p>
          <a:p>
            <a:pPr algn="just"/>
            <a:r>
              <a:rPr lang="en-GB" sz="3300" dirty="0" smtClean="0">
                <a:latin typeface="Comic Sans MS" pitchFamily="66" charset="0"/>
              </a:rPr>
              <a:t>P4A</a:t>
            </a:r>
          </a:p>
          <a:p>
            <a:pPr lvl="3" algn="just"/>
            <a:r>
              <a:rPr lang="en-GB" sz="3300" dirty="0" smtClean="0">
                <a:latin typeface="Comic Sans MS" pitchFamily="66" charset="0"/>
              </a:rPr>
              <a:t>PE on a Monday with Mr Graham </a:t>
            </a:r>
          </a:p>
          <a:p>
            <a:pPr lvl="3" algn="just"/>
            <a:r>
              <a:rPr lang="en-GB" sz="3300" dirty="0" smtClean="0">
                <a:latin typeface="Comic Sans MS" pitchFamily="66" charset="0"/>
              </a:rPr>
              <a:t>French on Tuesday and Wednesday with Miss Henderson </a:t>
            </a:r>
          </a:p>
          <a:p>
            <a:pPr lvl="3" algn="just"/>
            <a:r>
              <a:rPr lang="en-GB" sz="3300" dirty="0" smtClean="0">
                <a:latin typeface="Comic Sans MS" pitchFamily="66" charset="0"/>
              </a:rPr>
              <a:t>PE on a Tuesday with Miss McKay</a:t>
            </a:r>
          </a:p>
          <a:p>
            <a:pPr lvl="3" algn="just"/>
            <a:r>
              <a:rPr lang="en-GB" sz="3300" dirty="0" smtClean="0">
                <a:latin typeface="Comic Sans MS" pitchFamily="66" charset="0"/>
              </a:rPr>
              <a:t>PE on a Thursday with </a:t>
            </a:r>
            <a:r>
              <a:rPr lang="en-GB" sz="3400" dirty="0" smtClean="0">
                <a:latin typeface="Comic Sans MS" pitchFamily="66" charset="0"/>
              </a:rPr>
              <a:t>Miss </a:t>
            </a:r>
            <a:r>
              <a:rPr lang="en-GB" sz="3400" dirty="0" err="1" smtClean="0">
                <a:latin typeface="Comic Sans MS" pitchFamily="66" charset="0"/>
              </a:rPr>
              <a:t>McGoldrick</a:t>
            </a:r>
            <a:r>
              <a:rPr lang="en-GB" sz="3400" dirty="0" smtClean="0">
                <a:latin typeface="Comic Sans MS" pitchFamily="66" charset="0"/>
              </a:rPr>
              <a:t> </a:t>
            </a:r>
          </a:p>
          <a:p>
            <a:pPr lvl="3" algn="just"/>
            <a:endParaRPr lang="en-GB" sz="3300" dirty="0" smtClean="0">
              <a:latin typeface="Comic Sans MS" pitchFamily="66" charset="0"/>
            </a:endParaRPr>
          </a:p>
          <a:p>
            <a:pPr algn="just">
              <a:buNone/>
            </a:pPr>
            <a:endParaRPr lang="en-GB" sz="3300" dirty="0" smtClean="0">
              <a:latin typeface="Comic Sans MS" pitchFamily="66" charset="0"/>
            </a:endParaRPr>
          </a:p>
          <a:p>
            <a:pPr algn="just"/>
            <a:r>
              <a:rPr lang="en-GB" sz="3300" dirty="0" smtClean="0">
                <a:latin typeface="Comic Sans MS" pitchFamily="66" charset="0"/>
              </a:rPr>
              <a:t>P4B</a:t>
            </a:r>
          </a:p>
          <a:p>
            <a:pPr lvl="3" algn="just"/>
            <a:r>
              <a:rPr lang="en-GB" sz="3300" dirty="0" smtClean="0">
                <a:latin typeface="Comic Sans MS" pitchFamily="66" charset="0"/>
              </a:rPr>
              <a:t>PE on a Monday with Mr Graham </a:t>
            </a:r>
          </a:p>
          <a:p>
            <a:pPr lvl="3" algn="just"/>
            <a:r>
              <a:rPr lang="en-GB" sz="3300" dirty="0" smtClean="0">
                <a:latin typeface="Comic Sans MS" pitchFamily="66" charset="0"/>
              </a:rPr>
              <a:t>French on Tuesday with Miss Henderson </a:t>
            </a:r>
          </a:p>
          <a:p>
            <a:pPr lvl="3" algn="just"/>
            <a:r>
              <a:rPr lang="en-GB" sz="3300" dirty="0" smtClean="0">
                <a:latin typeface="Comic Sans MS" pitchFamily="66" charset="0"/>
              </a:rPr>
              <a:t>PE on a Thursday with </a:t>
            </a:r>
            <a:r>
              <a:rPr lang="en-GB" sz="3400" dirty="0" smtClean="0">
                <a:latin typeface="Comic Sans MS" pitchFamily="66" charset="0"/>
              </a:rPr>
              <a:t>Miss </a:t>
            </a:r>
            <a:r>
              <a:rPr lang="en-GB" sz="3400" dirty="0" err="1" smtClean="0">
                <a:latin typeface="Comic Sans MS" pitchFamily="66" charset="0"/>
              </a:rPr>
              <a:t>McGoldrick</a:t>
            </a:r>
            <a:r>
              <a:rPr lang="en-GB" sz="3400" dirty="0" smtClean="0">
                <a:latin typeface="Comic Sans MS" pitchFamily="66" charset="0"/>
              </a:rPr>
              <a:t> </a:t>
            </a:r>
          </a:p>
          <a:p>
            <a:pPr algn="just"/>
            <a:endParaRPr lang="en-GB" sz="3300" dirty="0" smtClean="0">
              <a:latin typeface="Comic Sans MS" pitchFamily="66" charset="0"/>
            </a:endParaRPr>
          </a:p>
          <a:p>
            <a:pPr>
              <a:buNone/>
            </a:pPr>
            <a:r>
              <a:rPr lang="en-GB" sz="3300" dirty="0" smtClean="0">
                <a:latin typeface="Comic Sans MS" pitchFamily="66" charset="0"/>
              </a:rPr>
              <a:t>	</a:t>
            </a:r>
          </a:p>
          <a:p>
            <a:r>
              <a:rPr lang="en-GB" sz="3300" dirty="0" smtClean="0">
                <a:latin typeface="Comic Sans MS" pitchFamily="66" charset="0"/>
              </a:rPr>
              <a:t>Please ensure all belongings are labelled:  jumpers, gym kits, gym shoes, coats.</a:t>
            </a:r>
          </a:p>
          <a:p>
            <a:r>
              <a:rPr lang="en-GB" sz="3300" dirty="0" smtClean="0">
                <a:latin typeface="Comic Sans MS" pitchFamily="66" charset="0"/>
              </a:rPr>
              <a:t>Money should always be sent in an envelope</a:t>
            </a:r>
            <a:r>
              <a:rPr lang="en-GB" sz="3300" dirty="0">
                <a:latin typeface="Comic Sans MS" pitchFamily="66" charset="0"/>
              </a:rPr>
              <a:t> </a:t>
            </a:r>
            <a:r>
              <a:rPr lang="en-GB" sz="3300" dirty="0" smtClean="0">
                <a:latin typeface="Comic Sans MS" pitchFamily="66" charset="0"/>
              </a:rPr>
              <a:t>labelled with child’s name and class, amount and what it is for. Teachers do not handle money – it is sent to the school office.</a:t>
            </a:r>
          </a:p>
          <a:p>
            <a:pPr algn="just"/>
            <a:r>
              <a:rPr lang="en-GB" sz="3300" dirty="0" smtClean="0">
                <a:latin typeface="Comic Sans MS" pitchFamily="66" charset="0"/>
              </a:rPr>
              <a:t>Water bottles are to be filled with water only. </a:t>
            </a:r>
          </a:p>
          <a:p>
            <a:endParaRPr lang="en-GB" dirty="0" smtClean="0"/>
          </a:p>
        </p:txBody>
      </p:sp>
      <p:sp>
        <p:nvSpPr>
          <p:cNvPr id="3" name="Title 2"/>
          <p:cNvSpPr>
            <a:spLocks noGrp="1"/>
          </p:cNvSpPr>
          <p:nvPr>
            <p:ph type="title"/>
          </p:nvPr>
        </p:nvSpPr>
        <p:spPr>
          <a:xfrm>
            <a:off x="457200" y="274638"/>
            <a:ext cx="8229600" cy="778098"/>
          </a:xfrm>
        </p:spPr>
        <p:txBody>
          <a:bodyPr/>
          <a:lstStyle/>
          <a:p>
            <a:r>
              <a:rPr lang="en-GB" dirty="0" smtClean="0">
                <a:latin typeface="Comic Sans MS" pitchFamily="66" charset="0"/>
              </a:rPr>
              <a:t>Routines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dirty="0" smtClean="0">
                <a:latin typeface="Comic Sans MS" pitchFamily="66" charset="0"/>
              </a:rPr>
              <a:t>All children are expected to wear a jacket to school in the winter months.</a:t>
            </a:r>
          </a:p>
          <a:p>
            <a:pPr algn="just"/>
            <a:r>
              <a:rPr lang="en-GB" dirty="0" smtClean="0">
                <a:latin typeface="Comic Sans MS" pitchFamily="66" charset="0"/>
              </a:rPr>
              <a:t>Earrings should be taken out or taped up for PE.</a:t>
            </a:r>
          </a:p>
          <a:p>
            <a:pPr algn="just"/>
            <a:r>
              <a:rPr lang="en-GB" dirty="0" smtClean="0">
                <a:latin typeface="Comic Sans MS" pitchFamily="66" charset="0"/>
              </a:rPr>
              <a:t>Gym kits are kept in school from Monday to Friday. </a:t>
            </a:r>
          </a:p>
          <a:p>
            <a:pPr algn="just"/>
            <a:r>
              <a:rPr lang="en-GB" dirty="0" smtClean="0">
                <a:latin typeface="Comic Sans MS" pitchFamily="66" charset="0"/>
              </a:rPr>
              <a:t>We actively encourage school uniform and would appreciate your support with this.</a:t>
            </a:r>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latin typeface="Comic Sans MS" pitchFamily="66" charset="0"/>
              </a:rPr>
              <a:t>Requirements </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052736"/>
            <a:ext cx="8229600" cy="5040560"/>
          </a:xfrm>
        </p:spPr>
        <p:txBody>
          <a:bodyPr>
            <a:normAutofit lnSpcReduction="10000"/>
          </a:bodyPr>
          <a:lstStyle/>
          <a:p>
            <a:pPr marL="624078" indent="-514350" algn="just">
              <a:buNone/>
            </a:pPr>
            <a:r>
              <a:rPr lang="en-GB" sz="3200" dirty="0" smtClean="0">
                <a:latin typeface="Comic Sans MS" pitchFamily="66" charset="0"/>
              </a:rPr>
              <a:t>READY </a:t>
            </a:r>
          </a:p>
          <a:p>
            <a:pPr marL="624078" indent="-514350" algn="just">
              <a:buNone/>
            </a:pPr>
            <a:endParaRPr lang="en-GB" sz="3200" dirty="0" smtClean="0">
              <a:latin typeface="Comic Sans MS" pitchFamily="66" charset="0"/>
            </a:endParaRPr>
          </a:p>
          <a:p>
            <a:pPr marL="624078" indent="-514350" algn="just">
              <a:buNone/>
            </a:pPr>
            <a:r>
              <a:rPr lang="en-GB" sz="3200" dirty="0" smtClean="0">
                <a:latin typeface="Comic Sans MS" pitchFamily="66" charset="0"/>
              </a:rPr>
              <a:t>RESPECTFUL</a:t>
            </a:r>
            <a:br>
              <a:rPr lang="en-GB" sz="3200" dirty="0" smtClean="0">
                <a:latin typeface="Comic Sans MS" pitchFamily="66" charset="0"/>
              </a:rPr>
            </a:br>
            <a:r>
              <a:rPr lang="en-GB" sz="3200" dirty="0" smtClean="0">
                <a:latin typeface="Comic Sans MS" pitchFamily="66" charset="0"/>
              </a:rPr>
              <a:t>							SAFE </a:t>
            </a:r>
          </a:p>
          <a:p>
            <a:pPr algn="just"/>
            <a:endParaRPr lang="en-GB" sz="3200" dirty="0" smtClean="0">
              <a:latin typeface="Comic Sans MS" pitchFamily="66" charset="0"/>
            </a:endParaRPr>
          </a:p>
          <a:p>
            <a:pPr algn="just"/>
            <a:r>
              <a:rPr lang="en-GB" sz="3200" dirty="0" smtClean="0">
                <a:latin typeface="Comic Sans MS" pitchFamily="66" charset="0"/>
              </a:rPr>
              <a:t>To establish calm </a:t>
            </a:r>
          </a:p>
          <a:p>
            <a:pPr algn="just"/>
            <a:r>
              <a:rPr lang="en-GB" sz="3200" dirty="0" smtClean="0">
                <a:latin typeface="Comic Sans MS" pitchFamily="66" charset="0"/>
              </a:rPr>
              <a:t>Inspired by ‘When Adults Change, Everything Changes’ </a:t>
            </a:r>
          </a:p>
          <a:p>
            <a:r>
              <a:rPr lang="en-GB" sz="3200" dirty="0" smtClean="0">
                <a:latin typeface="Comic Sans MS" pitchFamily="66" charset="0"/>
              </a:rPr>
              <a:t>Walking with pride </a:t>
            </a:r>
          </a:p>
          <a:p>
            <a:r>
              <a:rPr lang="en-GB" sz="3200" dirty="0" smtClean="0">
                <a:latin typeface="Comic Sans MS" pitchFamily="66" charset="0"/>
              </a:rPr>
              <a:t>Recognition Board – above and beyond </a:t>
            </a:r>
          </a:p>
          <a:p>
            <a:endParaRPr lang="en-GB" dirty="0"/>
          </a:p>
        </p:txBody>
      </p:sp>
      <p:sp>
        <p:nvSpPr>
          <p:cNvPr id="3" name="Title 2"/>
          <p:cNvSpPr>
            <a:spLocks noGrp="1"/>
          </p:cNvSpPr>
          <p:nvPr>
            <p:ph type="title"/>
          </p:nvPr>
        </p:nvSpPr>
        <p:spPr>
          <a:xfrm>
            <a:off x="395536" y="0"/>
            <a:ext cx="8229600" cy="1143000"/>
          </a:xfrm>
        </p:spPr>
        <p:txBody>
          <a:bodyPr>
            <a:noAutofit/>
          </a:bodyPr>
          <a:lstStyle/>
          <a:p>
            <a:r>
              <a:rPr lang="en-GB" sz="3200" dirty="0" smtClean="0">
                <a:latin typeface="Comic Sans MS" pitchFamily="66" charset="0"/>
              </a:rPr>
              <a:t>Expectations </a:t>
            </a:r>
            <a:endParaRPr lang="en-GB" sz="3200" dirty="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44568"/>
            <a:ext cx="8712968" cy="5524792"/>
          </a:xfrm>
        </p:spPr>
        <p:txBody>
          <a:bodyPr>
            <a:normAutofit/>
          </a:bodyPr>
          <a:lstStyle/>
          <a:p>
            <a:r>
              <a:rPr lang="en-GB" sz="2400" dirty="0" smtClean="0">
                <a:latin typeface="Comic Sans MS" pitchFamily="66" charset="0"/>
              </a:rPr>
              <a:t>School Website – </a:t>
            </a:r>
            <a:r>
              <a:rPr lang="en-GB" sz="2400" dirty="0" smtClean="0">
                <a:latin typeface="Comic Sans MS" pitchFamily="66" charset="0"/>
                <a:hlinkClick r:id="rId2"/>
              </a:rPr>
              <a:t>www.mgfl.net/bonnyriggps</a:t>
            </a:r>
            <a:endParaRPr lang="en-GB" sz="2400" dirty="0" smtClean="0">
              <a:latin typeface="Comic Sans MS" pitchFamily="66" charset="0"/>
            </a:endParaRPr>
          </a:p>
          <a:p>
            <a:r>
              <a:rPr lang="en-GB" sz="2400" dirty="0" smtClean="0">
                <a:latin typeface="Comic Sans MS" pitchFamily="66" charset="0"/>
              </a:rPr>
              <a:t>Parent Zone - </a:t>
            </a:r>
            <a:r>
              <a:rPr lang="en-GB" sz="2400" dirty="0" smtClean="0">
                <a:latin typeface="Comic Sans MS" pitchFamily="66" charset="0"/>
                <a:hlinkClick r:id="rId3"/>
              </a:rPr>
              <a:t>www.educationscotland.gov.uk/parentzone</a:t>
            </a:r>
            <a:endParaRPr lang="en-GB" sz="2400" dirty="0">
              <a:latin typeface="Comic Sans MS" pitchFamily="66" charset="0"/>
            </a:endParaRPr>
          </a:p>
          <a:p>
            <a:pPr>
              <a:defRPr/>
            </a:pPr>
            <a:r>
              <a:rPr lang="en-GB" sz="2400" dirty="0">
                <a:latin typeface="Comic Sans MS" pitchFamily="66" charset="0"/>
              </a:rPr>
              <a:t>School Twitter - https://</a:t>
            </a:r>
            <a:r>
              <a:rPr lang="en-GB" sz="2400" dirty="0" smtClean="0">
                <a:latin typeface="Comic Sans MS" pitchFamily="66" charset="0"/>
              </a:rPr>
              <a:t>twitter.com/Bonnyrigg1</a:t>
            </a:r>
            <a:endParaRPr lang="en-GB" sz="2400" dirty="0">
              <a:latin typeface="Comic Sans MS" pitchFamily="66" charset="0"/>
            </a:endParaRPr>
          </a:p>
          <a:p>
            <a:pPr>
              <a:defRPr/>
            </a:pPr>
            <a:r>
              <a:rPr lang="en-GB" sz="2400" dirty="0">
                <a:latin typeface="Comic Sans MS" pitchFamily="66" charset="0"/>
              </a:rPr>
              <a:t>Education City – http://</a:t>
            </a:r>
            <a:r>
              <a:rPr lang="en-GB" sz="2400" dirty="0" smtClean="0">
                <a:latin typeface="Comic Sans MS" pitchFamily="66" charset="0"/>
              </a:rPr>
              <a:t>www.educationcity.com</a:t>
            </a:r>
            <a:endParaRPr lang="en-GB" sz="2400" dirty="0">
              <a:latin typeface="Comic Sans MS" pitchFamily="66" charset="0"/>
            </a:endParaRPr>
          </a:p>
          <a:p>
            <a:pPr>
              <a:defRPr/>
            </a:pPr>
            <a:r>
              <a:rPr lang="en-GB" sz="2400" dirty="0">
                <a:latin typeface="Comic Sans MS" pitchFamily="66" charset="0"/>
              </a:rPr>
              <a:t>Spelling City - https://</a:t>
            </a:r>
            <a:r>
              <a:rPr lang="en-GB" sz="2400" dirty="0" smtClean="0">
                <a:latin typeface="Comic Sans MS" pitchFamily="66" charset="0"/>
              </a:rPr>
              <a:t>www.spellingcity.com</a:t>
            </a:r>
            <a:endParaRPr lang="en-GB" sz="2400" dirty="0">
              <a:latin typeface="Comic Sans MS" pitchFamily="66" charset="0"/>
            </a:endParaRPr>
          </a:p>
          <a:p>
            <a:pPr>
              <a:defRPr/>
            </a:pPr>
            <a:r>
              <a:rPr lang="en-GB" sz="2400" dirty="0" err="1">
                <a:latin typeface="Comic Sans MS" pitchFamily="66" charset="0"/>
              </a:rPr>
              <a:t>Sumdog</a:t>
            </a:r>
            <a:r>
              <a:rPr lang="en-GB" sz="2400" dirty="0">
                <a:latin typeface="Comic Sans MS" pitchFamily="66" charset="0"/>
              </a:rPr>
              <a:t> - https://</a:t>
            </a:r>
            <a:r>
              <a:rPr lang="en-GB" sz="2400" dirty="0" smtClean="0">
                <a:latin typeface="Comic Sans MS" pitchFamily="66" charset="0"/>
              </a:rPr>
              <a:t>www.sumdog.com</a:t>
            </a:r>
            <a:endParaRPr lang="en-GB" sz="2400" dirty="0">
              <a:latin typeface="Comic Sans MS" pitchFamily="66" charset="0"/>
            </a:endParaRPr>
          </a:p>
          <a:p>
            <a:pPr>
              <a:defRPr/>
            </a:pPr>
            <a:endParaRPr lang="en-GB" sz="2400" dirty="0">
              <a:latin typeface="Comic Sans MS" pitchFamily="66" charset="0"/>
            </a:endParaRPr>
          </a:p>
          <a:p>
            <a:pPr marL="0">
              <a:buNone/>
              <a:defRPr/>
            </a:pPr>
            <a:r>
              <a:rPr lang="en-GB" sz="2400" dirty="0">
                <a:latin typeface="Comic Sans MS" pitchFamily="66" charset="0"/>
              </a:rPr>
              <a:t>Children from P2-7 will receive individual logins for Education City, Spelling City and </a:t>
            </a:r>
            <a:r>
              <a:rPr lang="en-GB" sz="2400" dirty="0" err="1">
                <a:latin typeface="Comic Sans MS" pitchFamily="66" charset="0"/>
              </a:rPr>
              <a:t>Sumdog</a:t>
            </a:r>
            <a:r>
              <a:rPr lang="en-GB" sz="2400" dirty="0" smtClean="0">
                <a:latin typeface="Comic Sans MS" pitchFamily="66" charset="0"/>
              </a:rPr>
              <a:t>.</a:t>
            </a:r>
            <a:endParaRPr lang="en-GB" sz="2400" dirty="0">
              <a:latin typeface="Comic Sans MS" pitchFamily="66" charset="0"/>
            </a:endParaRPr>
          </a:p>
          <a:p>
            <a:pPr marL="109728" indent="0">
              <a:buNone/>
            </a:pPr>
            <a:endParaRPr lang="en-GB" sz="2000" dirty="0" smtClean="0">
              <a:latin typeface="Comic Sans MS" pitchFamily="66" charset="0"/>
            </a:endParaRPr>
          </a:p>
          <a:p>
            <a:pPr algn="ctr">
              <a:buNone/>
            </a:pPr>
            <a:r>
              <a:rPr lang="en-GB" sz="4800" dirty="0" smtClean="0">
                <a:latin typeface="Comic Sans MS" pitchFamily="66" charset="0"/>
              </a:rPr>
              <a:t>Any questions?</a:t>
            </a:r>
          </a:p>
          <a:p>
            <a:endParaRPr lang="en-GB" dirty="0"/>
          </a:p>
        </p:txBody>
      </p:sp>
      <p:sp>
        <p:nvSpPr>
          <p:cNvPr id="3" name="Title 2"/>
          <p:cNvSpPr>
            <a:spLocks noGrp="1"/>
          </p:cNvSpPr>
          <p:nvPr>
            <p:ph type="title"/>
          </p:nvPr>
        </p:nvSpPr>
        <p:spPr>
          <a:xfrm>
            <a:off x="435496" y="1568"/>
            <a:ext cx="8229600" cy="1143000"/>
          </a:xfrm>
        </p:spPr>
        <p:txBody>
          <a:bodyPr/>
          <a:lstStyle/>
          <a:p>
            <a:r>
              <a:rPr lang="en-GB" dirty="0" smtClean="0">
                <a:latin typeface="Comic Sans MS" pitchFamily="66" charset="0"/>
              </a:rPr>
              <a:t>Useful Websites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latin typeface="Comic Sans MS" pitchFamily="66" charset="0"/>
              </a:rPr>
              <a:t>Curriculum</a:t>
            </a:r>
          </a:p>
          <a:p>
            <a:r>
              <a:rPr lang="en-GB" dirty="0" smtClean="0">
                <a:latin typeface="Comic Sans MS" pitchFamily="66" charset="0"/>
              </a:rPr>
              <a:t>Term 1 plan</a:t>
            </a:r>
          </a:p>
          <a:p>
            <a:r>
              <a:rPr lang="en-GB" dirty="0" smtClean="0">
                <a:latin typeface="Comic Sans MS" pitchFamily="66" charset="0"/>
              </a:rPr>
              <a:t>Curricular Areas</a:t>
            </a:r>
          </a:p>
          <a:p>
            <a:r>
              <a:rPr lang="en-GB" dirty="0" smtClean="0">
                <a:latin typeface="Comic Sans MS" pitchFamily="66" charset="0"/>
              </a:rPr>
              <a:t>Routines</a:t>
            </a:r>
          </a:p>
          <a:p>
            <a:r>
              <a:rPr lang="en-GB" dirty="0" smtClean="0">
                <a:latin typeface="Comic Sans MS" pitchFamily="66" charset="0"/>
              </a:rPr>
              <a:t>Expectations</a:t>
            </a:r>
          </a:p>
          <a:p>
            <a:r>
              <a:rPr lang="en-GB" dirty="0" smtClean="0">
                <a:latin typeface="Comic Sans MS" pitchFamily="66" charset="0"/>
              </a:rPr>
              <a:t>Questions</a:t>
            </a:r>
          </a:p>
          <a:p>
            <a:endParaRPr lang="en-GB" dirty="0">
              <a:latin typeface="Comic Sans MS" pitchFamily="66" charset="0"/>
            </a:endParaRPr>
          </a:p>
        </p:txBody>
      </p:sp>
      <p:sp>
        <p:nvSpPr>
          <p:cNvPr id="3" name="Title 2"/>
          <p:cNvSpPr>
            <a:spLocks noGrp="1"/>
          </p:cNvSpPr>
          <p:nvPr>
            <p:ph type="title"/>
          </p:nvPr>
        </p:nvSpPr>
        <p:spPr/>
        <p:txBody>
          <a:bodyPr/>
          <a:lstStyle/>
          <a:p>
            <a:r>
              <a:rPr lang="en-GB" dirty="0" smtClean="0">
                <a:latin typeface="Comic Sans MS" pitchFamily="66" charset="0"/>
              </a:rPr>
              <a:t>Aims of this Evening</a:t>
            </a:r>
            <a:endParaRPr lang="en-GB"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GB" b="1" dirty="0" smtClean="0">
                <a:latin typeface="Comic Sans MS" pitchFamily="66" charset="0"/>
              </a:rPr>
              <a:t>“Curriculum for Excellence</a:t>
            </a:r>
            <a:r>
              <a:rPr lang="en-GB" dirty="0" smtClean="0">
                <a:latin typeface="Comic Sans MS" pitchFamily="66" charset="0"/>
              </a:rPr>
              <a:t> aims to achieve a transformation in education in Scotland by providing a coherent, more flexible and enriched curriculum from 3 to 18.” </a:t>
            </a:r>
          </a:p>
          <a:p>
            <a:pPr algn="ctr">
              <a:buNone/>
            </a:pPr>
            <a:r>
              <a:rPr lang="en-GB" dirty="0" smtClean="0">
                <a:latin typeface="Comic Sans MS" pitchFamily="66" charset="0"/>
              </a:rPr>
              <a:t>– Education Scotland (2014)</a:t>
            </a:r>
          </a:p>
          <a:p>
            <a:pPr algn="just">
              <a:buNone/>
            </a:pPr>
            <a:endParaRPr lang="en-GB" dirty="0" smtClean="0">
              <a:latin typeface="Comic Sans MS" pitchFamily="66" charset="0"/>
            </a:endParaRPr>
          </a:p>
        </p:txBody>
      </p:sp>
      <p:sp>
        <p:nvSpPr>
          <p:cNvPr id="3" name="Title 2"/>
          <p:cNvSpPr>
            <a:spLocks noGrp="1"/>
          </p:cNvSpPr>
          <p:nvPr>
            <p:ph type="title"/>
          </p:nvPr>
        </p:nvSpPr>
        <p:spPr/>
        <p:txBody>
          <a:bodyPr/>
          <a:lstStyle/>
          <a:p>
            <a:r>
              <a:rPr lang="en-GB" dirty="0" smtClean="0">
                <a:latin typeface="Comic Sans MS" pitchFamily="66" charset="0"/>
              </a:rPr>
              <a:t>Curriculum for Excellence</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latin typeface="Comic Sans MS" pitchFamily="66" charset="0"/>
              </a:rPr>
              <a:t>Year Plan for Primary 4</a:t>
            </a:r>
            <a:endParaRPr lang="en-GB" dirty="0"/>
          </a:p>
        </p:txBody>
      </p:sp>
      <p:sp>
        <p:nvSpPr>
          <p:cNvPr id="4" name="Content Placeholder 1"/>
          <p:cNvSpPr>
            <a:spLocks noGrp="1"/>
          </p:cNvSpPr>
          <p:nvPr>
            <p:ph idx="1"/>
          </p:nvPr>
        </p:nvSpPr>
        <p:spPr/>
        <p:txBody>
          <a:bodyPr/>
          <a:lstStyle/>
          <a:p>
            <a:r>
              <a:rPr lang="en-GB" dirty="0" smtClean="0">
                <a:latin typeface="Comic Sans MS" panose="030F0702030302020204" pitchFamily="66" charset="0"/>
              </a:rPr>
              <a:t>Covers </a:t>
            </a:r>
            <a:r>
              <a:rPr lang="en-GB" dirty="0">
                <a:latin typeface="Comic Sans MS" panose="030F0702030302020204" pitchFamily="66" charset="0"/>
              </a:rPr>
              <a:t>a range of outcomes over the year ensuring breadth, depth and progression in line with the principles of Curriculum for Excellence.</a:t>
            </a:r>
          </a:p>
          <a:p>
            <a:r>
              <a:rPr lang="en-GB" dirty="0">
                <a:latin typeface="Comic Sans MS" panose="030F0702030302020204" pitchFamily="66" charset="0"/>
              </a:rPr>
              <a:t>8 Curricular areas – Languages, Mathematics, Health and Wellbeing, Social Subjects, Sciences, Technologies, Expressive Arts and RME.</a:t>
            </a:r>
          </a:p>
          <a:p>
            <a:r>
              <a:rPr lang="en-GB" dirty="0">
                <a:latin typeface="Comic Sans MS" panose="030F0702030302020204" pitchFamily="66" charset="0"/>
              </a:rPr>
              <a:t>Ensures coverage for all learners.</a:t>
            </a:r>
          </a:p>
          <a:p>
            <a:endParaRPr lang="en-GB"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7384"/>
            <a:ext cx="8229600" cy="758944"/>
          </a:xfrm>
        </p:spPr>
        <p:txBody>
          <a:bodyPr>
            <a:normAutofit/>
          </a:bodyPr>
          <a:lstStyle/>
          <a:p>
            <a:r>
              <a:rPr lang="en-GB" sz="2800" dirty="0" smtClean="0">
                <a:solidFill>
                  <a:srgbClr val="FF0000"/>
                </a:solidFill>
                <a:latin typeface="Comic Sans MS" pitchFamily="66" charset="0"/>
              </a:rPr>
              <a:t>Term 1 Plan for P4</a:t>
            </a:r>
            <a:endParaRPr lang="en-GB" sz="2800" dirty="0">
              <a:solidFill>
                <a:srgbClr val="FF0000"/>
              </a:solidFill>
              <a:latin typeface="Comic Sans MS" pitchFamily="66" charset="0"/>
            </a:endParaRPr>
          </a:p>
        </p:txBody>
      </p:sp>
      <p:sp>
        <p:nvSpPr>
          <p:cNvPr id="1228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315" name="Object 3"/>
          <p:cNvGraphicFramePr>
            <a:graphicFrameLocks noChangeAspect="1"/>
          </p:cNvGraphicFramePr>
          <p:nvPr/>
        </p:nvGraphicFramePr>
        <p:xfrm>
          <a:off x="755576" y="731399"/>
          <a:ext cx="8064896" cy="5701777"/>
        </p:xfrm>
        <a:graphic>
          <a:graphicData uri="http://schemas.openxmlformats.org/presentationml/2006/ole">
            <p:oleObj spid="_x0000_s13315" name="Document" r:id="rId3" imgW="9427666" imgH="6665641" progId="Word.Document.8">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512" y="188640"/>
          <a:ext cx="8712969" cy="6258261"/>
        </p:xfrm>
        <a:graphic>
          <a:graphicData uri="http://schemas.openxmlformats.org/drawingml/2006/table">
            <a:tbl>
              <a:tblPr/>
              <a:tblGrid>
                <a:gridCol w="936104"/>
                <a:gridCol w="2390667"/>
                <a:gridCol w="633671"/>
                <a:gridCol w="279091"/>
                <a:gridCol w="159534"/>
                <a:gridCol w="159534"/>
                <a:gridCol w="319067"/>
                <a:gridCol w="159534"/>
                <a:gridCol w="159534"/>
                <a:gridCol w="159534"/>
                <a:gridCol w="505181"/>
                <a:gridCol w="2059429"/>
                <a:gridCol w="792089"/>
              </a:tblGrid>
              <a:tr h="694418">
                <a:tc>
                  <a:txBody>
                    <a:bodyPr/>
                    <a:lstStyle/>
                    <a:p>
                      <a:pPr algn="ctr">
                        <a:spcAft>
                          <a:spcPts val="0"/>
                        </a:spcAft>
                      </a:pPr>
                      <a:r>
                        <a:rPr lang="en-US" sz="900" b="1" dirty="0" err="1">
                          <a:latin typeface="SassoonCRInfant"/>
                          <a:ea typeface="MS Mincho"/>
                        </a:rPr>
                        <a:t>Maths</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457200" algn="ctr">
                        <a:spcAft>
                          <a:spcPts val="0"/>
                        </a:spcAft>
                      </a:pPr>
                      <a:r>
                        <a:rPr lang="en-US" sz="900" b="1" u="sng" dirty="0">
                          <a:latin typeface="SassoonCRInfant"/>
                          <a:ea typeface="MS Mincho"/>
                        </a:rPr>
                        <a:t>Information Handling</a:t>
                      </a:r>
                      <a:endParaRPr lang="en-GB" sz="1000" dirty="0">
                        <a:latin typeface="Times New Roman"/>
                        <a:ea typeface="MS Mincho"/>
                      </a:endParaRPr>
                    </a:p>
                    <a:p>
                      <a:pPr marL="457200" algn="ctr">
                        <a:spcAft>
                          <a:spcPts val="0"/>
                        </a:spcAft>
                      </a:pPr>
                      <a:r>
                        <a:rPr lang="en-US" sz="900" dirty="0">
                          <a:latin typeface="SassoonCRInfant"/>
                          <a:ea typeface="MS Mincho"/>
                        </a:rPr>
                        <a:t>Data and Analysis - MNU-1-20a, MNU-1-20b, MTH 1-21a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7">
                  <a:txBody>
                    <a:bodyPr/>
                    <a:lstStyle/>
                    <a:p>
                      <a:pPr algn="ctr">
                        <a:spcAft>
                          <a:spcPts val="0"/>
                        </a:spcAft>
                      </a:pPr>
                      <a:r>
                        <a:rPr lang="en-US" sz="900" b="1" u="sng" dirty="0">
                          <a:latin typeface="SassoonCRInfant"/>
                          <a:ea typeface="MS Mincho"/>
                        </a:rPr>
                        <a:t>Information Handling</a:t>
                      </a:r>
                      <a:endParaRPr lang="en-GB" sz="1000" dirty="0">
                        <a:latin typeface="Times New Roman"/>
                        <a:ea typeface="MS Mincho"/>
                      </a:endParaRPr>
                    </a:p>
                    <a:p>
                      <a:pPr algn="ctr">
                        <a:spcAft>
                          <a:spcPts val="0"/>
                        </a:spcAft>
                      </a:pPr>
                      <a:r>
                        <a:rPr lang="en-US" sz="900" dirty="0">
                          <a:latin typeface="SassoonCRInfant"/>
                          <a:ea typeface="MS Mincho"/>
                        </a:rPr>
                        <a:t>Ideas of chance and uncertainty -</a:t>
                      </a:r>
                      <a:r>
                        <a:rPr lang="en-US" sz="900" b="1" dirty="0">
                          <a:latin typeface="SassoonCRInfant"/>
                          <a:ea typeface="MS Mincho"/>
                        </a:rPr>
                        <a:t> </a:t>
                      </a:r>
                      <a:r>
                        <a:rPr lang="en-US" sz="900" dirty="0">
                          <a:latin typeface="SassoonCRInfant"/>
                          <a:ea typeface="MS Mincho"/>
                        </a:rPr>
                        <a:t>MNU-1-22a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700" b="1" u="sng">
                          <a:latin typeface="SassoonCRInfant"/>
                          <a:ea typeface="MS Mincho"/>
                        </a:rPr>
                        <a:t>Patterns and relationships</a:t>
                      </a:r>
                      <a:endParaRPr lang="en-GB" sz="800">
                        <a:latin typeface="Times New Roman"/>
                        <a:ea typeface="MS Mincho"/>
                      </a:endParaRPr>
                    </a:p>
                    <a:p>
                      <a:pPr algn="ctr">
                        <a:spcAft>
                          <a:spcPts val="0"/>
                        </a:spcAft>
                      </a:pPr>
                      <a:r>
                        <a:rPr lang="en-US" sz="700">
                          <a:latin typeface="SassoonCRInfant"/>
                          <a:ea typeface="MS Mincho"/>
                        </a:rPr>
                        <a:t>Repeating patterns</a:t>
                      </a:r>
                      <a:endParaRPr lang="en-GB" sz="800">
                        <a:latin typeface="Times New Roman"/>
                        <a:ea typeface="MS Mincho"/>
                      </a:endParaRPr>
                    </a:p>
                    <a:p>
                      <a:pPr algn="ctr">
                        <a:spcAft>
                          <a:spcPts val="0"/>
                        </a:spcAft>
                      </a:pPr>
                      <a:r>
                        <a:rPr lang="en-US" sz="700">
                          <a:latin typeface="SassoonCRInfant"/>
                          <a:ea typeface="MS Mincho"/>
                        </a:rPr>
                        <a:t>Sequences MTH 1-13a</a:t>
                      </a:r>
                      <a:endParaRPr lang="en-GB" sz="800">
                        <a:latin typeface="Times New Roman"/>
                        <a:ea typeface="MS Mincho"/>
                      </a:endParaRPr>
                    </a:p>
                    <a:p>
                      <a:pPr algn="ctr">
                        <a:spcAft>
                          <a:spcPts val="0"/>
                        </a:spcAft>
                      </a:pPr>
                      <a:r>
                        <a:rPr lang="en-US" sz="700">
                          <a:latin typeface="SassoonCRInfant"/>
                          <a:ea typeface="MS Mincho"/>
                        </a:rPr>
                        <a:t>MTH 1-13b</a:t>
                      </a:r>
                      <a:endParaRPr lang="en-GB" sz="8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209">
                <a:tc>
                  <a:txBody>
                    <a:bodyPr/>
                    <a:lstStyle/>
                    <a:p>
                      <a:pPr algn="ctr">
                        <a:spcAft>
                          <a:spcPts val="0"/>
                        </a:spcAft>
                      </a:pPr>
                      <a:r>
                        <a:rPr lang="en-US" sz="900" b="1" dirty="0">
                          <a:latin typeface="SassoonCRInfant"/>
                          <a:ea typeface="MS Mincho"/>
                        </a:rPr>
                        <a:t>Numeracy</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900" b="1" u="sng" dirty="0">
                          <a:latin typeface="SassoonCRInfant"/>
                          <a:ea typeface="MS Mincho"/>
                        </a:rPr>
                        <a:t>Assessment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5">
                  <a:txBody>
                    <a:bodyPr/>
                    <a:lstStyle/>
                    <a:p>
                      <a:pPr algn="ctr">
                        <a:spcAft>
                          <a:spcPts val="0"/>
                        </a:spcAft>
                      </a:pPr>
                      <a:r>
                        <a:rPr lang="en-US" sz="900" b="1" u="sng" dirty="0">
                          <a:latin typeface="SassoonCRInfant"/>
                          <a:ea typeface="MS Mincho"/>
                        </a:rPr>
                        <a:t>Estimating and Rounding</a:t>
                      </a:r>
                      <a:endParaRPr lang="en-GB" sz="1000" dirty="0">
                        <a:latin typeface="Times New Roman"/>
                        <a:ea typeface="MS Mincho"/>
                      </a:endParaRPr>
                    </a:p>
                    <a:p>
                      <a:pPr algn="ctr">
                        <a:spcAft>
                          <a:spcPts val="0"/>
                        </a:spcAft>
                      </a:pPr>
                      <a:r>
                        <a:rPr lang="en-US" sz="900" dirty="0">
                          <a:latin typeface="SassoonCRInfant"/>
                          <a:ea typeface="MS Mincho"/>
                        </a:rPr>
                        <a:t>MNU 1-01a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US" sz="900" b="1" u="sng" dirty="0">
                          <a:latin typeface="SassoonCRInfant"/>
                          <a:ea typeface="MS Mincho"/>
                        </a:rPr>
                        <a:t>Place Value</a:t>
                      </a:r>
                      <a:r>
                        <a:rPr lang="en-US" sz="900" dirty="0">
                          <a:latin typeface="SassoonCRInfant"/>
                          <a:ea typeface="MS Mincho"/>
                        </a:rPr>
                        <a:t> </a:t>
                      </a:r>
                      <a:endParaRPr lang="en-GB" sz="1000" dirty="0">
                        <a:latin typeface="Times New Roman"/>
                        <a:ea typeface="MS Mincho"/>
                      </a:endParaRPr>
                    </a:p>
                    <a:p>
                      <a:pPr algn="ctr">
                        <a:spcAft>
                          <a:spcPts val="0"/>
                        </a:spcAft>
                      </a:pPr>
                      <a:r>
                        <a:rPr lang="en-US" sz="900" dirty="0">
                          <a:latin typeface="SassoonCRInfant"/>
                          <a:ea typeface="MS Mincho"/>
                        </a:rPr>
                        <a:t>MNU 1-102a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231473">
                <a:tc>
                  <a:txBody>
                    <a:bodyPr/>
                    <a:lstStyle/>
                    <a:p>
                      <a:pPr algn="ctr">
                        <a:spcAft>
                          <a:spcPts val="0"/>
                        </a:spcAft>
                      </a:pPr>
                      <a:r>
                        <a:rPr lang="en-US" sz="900" b="1" dirty="0">
                          <a:latin typeface="SassoonCRInfant"/>
                          <a:ea typeface="MS Mincho"/>
                        </a:rPr>
                        <a:t>Problem Solving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900" b="1" u="sng" dirty="0">
                          <a:latin typeface="SassoonCRInfant"/>
                          <a:ea typeface="MS Mincho"/>
                        </a:rPr>
                        <a:t>Non routine questions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5">
                  <a:txBody>
                    <a:bodyPr/>
                    <a:lstStyle/>
                    <a:p>
                      <a:pPr algn="ctr">
                        <a:spcAft>
                          <a:spcPts val="0"/>
                        </a:spcAft>
                      </a:pPr>
                      <a:r>
                        <a:rPr lang="en-US" sz="900" b="1" u="sng">
                          <a:latin typeface="SassoonCRInfant"/>
                          <a:ea typeface="MS Mincho"/>
                        </a:rPr>
                        <a:t>Estimating and Rounding</a:t>
                      </a:r>
                      <a:endParaRPr lang="en-GB" sz="10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US" sz="900" b="1" u="sng">
                          <a:latin typeface="SassoonCRInfant"/>
                          <a:ea typeface="MS Mincho"/>
                        </a:rPr>
                        <a:t>Guess and Check </a:t>
                      </a:r>
                      <a:endParaRPr lang="en-GB" sz="1000">
                        <a:latin typeface="Times New Roman"/>
                        <a:ea typeface="MS Mincho"/>
                      </a:endParaRPr>
                    </a:p>
                    <a:p>
                      <a:pPr algn="ctr">
                        <a:spcAft>
                          <a:spcPts val="0"/>
                        </a:spcAft>
                      </a:pPr>
                      <a:r>
                        <a:rPr lang="en-US" sz="900">
                          <a:latin typeface="SassoonCRInfant"/>
                          <a:ea typeface="MS Mincho"/>
                        </a:rPr>
                        <a:t>MNU 1-01a</a:t>
                      </a:r>
                      <a:r>
                        <a:rPr lang="en-US" sz="900" b="1" u="sng">
                          <a:latin typeface="SassoonCRInfant"/>
                          <a:ea typeface="MS Mincho"/>
                        </a:rPr>
                        <a:t> </a:t>
                      </a:r>
                      <a:endParaRPr lang="en-GB" sz="10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347209">
                <a:tc>
                  <a:txBody>
                    <a:bodyPr/>
                    <a:lstStyle/>
                    <a:p>
                      <a:pPr algn="ctr">
                        <a:spcAft>
                          <a:spcPts val="0"/>
                        </a:spcAft>
                      </a:pPr>
                      <a:r>
                        <a:rPr lang="en-US" sz="900" b="1" dirty="0">
                          <a:latin typeface="SassoonCRInfant"/>
                          <a:ea typeface="MS Mincho"/>
                        </a:rPr>
                        <a:t>PE</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en-US" sz="900" dirty="0">
                          <a:latin typeface="SassoonCRInfant"/>
                          <a:ea typeface="MS Mincho"/>
                        </a:rPr>
                        <a:t>PE Specialist</a:t>
                      </a:r>
                      <a:endParaRPr lang="en-GB" sz="1000" dirty="0">
                        <a:latin typeface="Times New Roman"/>
                        <a:ea typeface="MS Mincho"/>
                      </a:endParaRPr>
                    </a:p>
                    <a:p>
                      <a:pPr algn="ctr">
                        <a:spcAft>
                          <a:spcPts val="0"/>
                        </a:spcAft>
                      </a:pPr>
                      <a:r>
                        <a:rPr lang="en-US" sz="900" dirty="0">
                          <a:latin typeface="SassoonCRInfant"/>
                          <a:ea typeface="MS Mincho"/>
                        </a:rPr>
                        <a:t> Block 1: Hockey/Football( focus and concentration)</a:t>
                      </a:r>
                      <a:endParaRPr lang="en-GB" sz="1000" dirty="0">
                        <a:latin typeface="Times New Roman"/>
                        <a:ea typeface="MS Mincho"/>
                      </a:endParaRPr>
                    </a:p>
                    <a:p>
                      <a:pPr algn="ctr">
                        <a:spcAft>
                          <a:spcPts val="0"/>
                        </a:spcAft>
                      </a:pPr>
                      <a:r>
                        <a:rPr lang="en-US" sz="900" dirty="0">
                          <a:latin typeface="SassoonCRInfant"/>
                          <a:ea typeface="MS Mincho"/>
                        </a:rPr>
                        <a:t>Block 2: Netball/Bench ball (Kinesthetic  awareness)</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41626">
                <a:tc>
                  <a:txBody>
                    <a:bodyPr/>
                    <a:lstStyle/>
                    <a:p>
                      <a:pPr algn="ctr">
                        <a:spcAft>
                          <a:spcPts val="0"/>
                        </a:spcAft>
                      </a:pPr>
                      <a:r>
                        <a:rPr lang="en-US" sz="900" b="1" dirty="0">
                          <a:latin typeface="SassoonCRInfant"/>
                          <a:ea typeface="MS Mincho"/>
                        </a:rPr>
                        <a:t>Health and Wellbeing</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spcAft>
                          <a:spcPts val="0"/>
                        </a:spcAft>
                      </a:pPr>
                      <a:r>
                        <a:rPr lang="en-US" sz="900" b="1" u="sng" dirty="0">
                          <a:latin typeface="SassoonCRInfant"/>
                          <a:ea typeface="MS Mincho"/>
                          <a:cs typeface="Microsoft Sans Serif"/>
                        </a:rPr>
                        <a:t>Mental and emotional wellbeing, Social Wellbeing </a:t>
                      </a:r>
                      <a:endParaRPr lang="en-GB" sz="1000" dirty="0">
                        <a:latin typeface="Times New Roman"/>
                        <a:ea typeface="MS Mincho"/>
                      </a:endParaRPr>
                    </a:p>
                    <a:p>
                      <a:pPr algn="ctr">
                        <a:spcAft>
                          <a:spcPts val="0"/>
                        </a:spcAft>
                      </a:pPr>
                      <a:r>
                        <a:rPr lang="en-US" sz="900" dirty="0">
                          <a:latin typeface="SassoonCRInfant"/>
                          <a:ea typeface="MS Mincho"/>
                        </a:rPr>
                        <a:t>Expectations and rights  - Ready, Respectful, Safe</a:t>
                      </a:r>
                      <a:endParaRPr lang="en-GB" sz="1000" dirty="0">
                        <a:latin typeface="Times New Roman"/>
                        <a:ea typeface="MS Mincho"/>
                      </a:endParaRPr>
                    </a:p>
                    <a:p>
                      <a:pPr algn="ctr">
                        <a:spcAft>
                          <a:spcPts val="0"/>
                        </a:spcAft>
                      </a:pPr>
                      <a:r>
                        <a:rPr lang="en-US" sz="900" dirty="0">
                          <a:latin typeface="SassoonCRInfant"/>
                          <a:ea typeface="MS Mincho"/>
                          <a:cs typeface="Microsoft Sans Serif"/>
                        </a:rPr>
                        <a:t>HWB 1-05a HWB 1-09a</a:t>
                      </a:r>
                      <a:endParaRPr lang="en-GB" sz="1000" dirty="0">
                        <a:latin typeface="Times New Roman"/>
                        <a:ea typeface="MS Mincho"/>
                      </a:endParaRPr>
                    </a:p>
                    <a:p>
                      <a:pPr algn="ctr">
                        <a:spcAft>
                          <a:spcPts val="0"/>
                        </a:spcAft>
                      </a:pPr>
                      <a:r>
                        <a:rPr lang="en-US" sz="900" dirty="0">
                          <a:latin typeface="SassoonCRInfant"/>
                          <a:ea typeface="MS Mincho"/>
                        </a:rPr>
                        <a:t>Mindsets-</a:t>
                      </a:r>
                      <a:endParaRPr lang="en-GB" sz="1000" dirty="0">
                        <a:latin typeface="Times New Roman"/>
                        <a:ea typeface="MS Mincho"/>
                      </a:endParaRPr>
                    </a:p>
                    <a:p>
                      <a:pPr marL="342900" lvl="0" indent="-342900" algn="ctr">
                        <a:spcAft>
                          <a:spcPts val="0"/>
                        </a:spcAft>
                        <a:buFont typeface="Symbol"/>
                        <a:buChar char=""/>
                      </a:pPr>
                      <a:r>
                        <a:rPr lang="en-US" sz="900" dirty="0">
                          <a:latin typeface="SassoonCRInfant"/>
                          <a:ea typeface="MS Mincho"/>
                        </a:rPr>
                        <a:t>What makes a good teacher/learner</a:t>
                      </a:r>
                      <a:endParaRPr lang="en-GB" sz="1000" dirty="0">
                        <a:latin typeface="Times New Roman"/>
                        <a:ea typeface="MS Mincho"/>
                      </a:endParaRPr>
                    </a:p>
                    <a:p>
                      <a:pPr marL="342900" lvl="0" indent="-342900" algn="ctr">
                        <a:spcAft>
                          <a:spcPts val="0"/>
                        </a:spcAft>
                        <a:buFont typeface="Symbol"/>
                        <a:buChar char=""/>
                      </a:pPr>
                      <a:r>
                        <a:rPr lang="en-US" sz="900" dirty="0">
                          <a:latin typeface="SassoonCRInfant"/>
                          <a:ea typeface="MS Mincho"/>
                        </a:rPr>
                        <a:t>Fixed </a:t>
                      </a:r>
                      <a:r>
                        <a:rPr lang="en-US" sz="900" dirty="0" err="1">
                          <a:latin typeface="SassoonCRInfant"/>
                          <a:ea typeface="MS Mincho"/>
                        </a:rPr>
                        <a:t>vs</a:t>
                      </a:r>
                      <a:r>
                        <a:rPr lang="en-US" sz="900" dirty="0">
                          <a:latin typeface="SassoonCRInfant"/>
                          <a:ea typeface="MS Mincho"/>
                        </a:rPr>
                        <a:t> growth mind set</a:t>
                      </a:r>
                      <a:endParaRPr lang="en-GB" sz="1000" dirty="0">
                        <a:latin typeface="Times New Roman"/>
                        <a:ea typeface="MS Mincho"/>
                      </a:endParaRPr>
                    </a:p>
                    <a:p>
                      <a:pPr marL="342900" lvl="0" indent="-342900" algn="ctr">
                        <a:spcAft>
                          <a:spcPts val="0"/>
                        </a:spcAft>
                        <a:buFont typeface="Symbol"/>
                        <a:buChar char=""/>
                      </a:pPr>
                      <a:r>
                        <a:rPr lang="en-US" sz="900" dirty="0">
                          <a:latin typeface="SassoonCRInfant"/>
                          <a:ea typeface="MS Mincho"/>
                        </a:rPr>
                        <a:t>Similarities and difference but all unique - What is intelligence?  (famous figures)</a:t>
                      </a:r>
                      <a:endParaRPr lang="en-GB" sz="1000" dirty="0">
                        <a:latin typeface="Times New Roman"/>
                        <a:ea typeface="MS Mincho"/>
                      </a:endParaRPr>
                    </a:p>
                    <a:p>
                      <a:pPr marL="342900" lvl="0" indent="-342900" algn="ctr">
                        <a:spcAft>
                          <a:spcPts val="0"/>
                        </a:spcAft>
                        <a:buFont typeface="Symbol"/>
                        <a:buChar char=""/>
                      </a:pPr>
                      <a:r>
                        <a:rPr lang="en-US" sz="900" dirty="0">
                          <a:latin typeface="SassoonCRInfant"/>
                          <a:ea typeface="MS Mincho"/>
                        </a:rPr>
                        <a:t>I believe in my </a:t>
                      </a:r>
                      <a:r>
                        <a:rPr lang="en-US" sz="900" dirty="0" err="1">
                          <a:latin typeface="SassoonCRInfant"/>
                          <a:ea typeface="MS Mincho"/>
                        </a:rPr>
                        <a:t>Selfie</a:t>
                      </a:r>
                      <a:r>
                        <a:rPr lang="en-US" sz="900" dirty="0">
                          <a:latin typeface="SassoonCRInfant"/>
                          <a:ea typeface="MS Mincho"/>
                        </a:rPr>
                        <a:t> </a:t>
                      </a:r>
                      <a:endParaRPr lang="en-GB" sz="1000" dirty="0">
                        <a:latin typeface="Times New Roman"/>
                        <a:ea typeface="MS Mincho"/>
                      </a:endParaRPr>
                    </a:p>
                    <a:p>
                      <a:pPr algn="ctr">
                        <a:spcAft>
                          <a:spcPts val="0"/>
                        </a:spcAft>
                      </a:pPr>
                      <a:r>
                        <a:rPr lang="en-US" sz="900" dirty="0">
                          <a:latin typeface="SassoonCRInfant"/>
                          <a:ea typeface="MS Mincho"/>
                          <a:cs typeface="Microsoft Sans Serif"/>
                        </a:rPr>
                        <a:t>HWB 1-10a HWB 1-11a, HWB 1-19a HWB 1-47a</a:t>
                      </a:r>
                      <a:r>
                        <a:rPr lang="en-US" sz="900" dirty="0">
                          <a:latin typeface="SassoonCRInfant"/>
                          <a:ea typeface="MS Mincho"/>
                        </a:rPr>
                        <a:t>, (SOC 17a)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spcAft>
                          <a:spcPts val="0"/>
                        </a:spcAft>
                      </a:pPr>
                      <a:r>
                        <a:rPr lang="en-US" sz="900" b="1" u="sng" dirty="0">
                          <a:latin typeface="SassoonCRInfant"/>
                          <a:ea typeface="MS Mincho"/>
                        </a:rPr>
                        <a:t>Harvest</a:t>
                      </a:r>
                      <a:endParaRPr lang="en-GB" sz="1000" dirty="0">
                        <a:latin typeface="Times New Roman"/>
                        <a:ea typeface="MS Mincho"/>
                      </a:endParaRPr>
                    </a:p>
                    <a:p>
                      <a:pPr algn="ctr">
                        <a:spcAft>
                          <a:spcPts val="0"/>
                        </a:spcAft>
                      </a:pPr>
                      <a:r>
                        <a:rPr lang="en-US" sz="900" dirty="0">
                          <a:latin typeface="SassoonCRInfant"/>
                          <a:ea typeface="MS Mincho"/>
                        </a:rPr>
                        <a:t>Harvest – see IDL above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15736">
                <a:tc rowSpan="2">
                  <a:txBody>
                    <a:bodyPr/>
                    <a:lstStyle/>
                    <a:p>
                      <a:pPr algn="ctr">
                        <a:spcAft>
                          <a:spcPts val="0"/>
                        </a:spcAft>
                      </a:pPr>
                      <a:r>
                        <a:rPr lang="en-US" sz="900" b="1" dirty="0">
                          <a:latin typeface="SassoonCRInfant"/>
                          <a:ea typeface="MS Mincho"/>
                        </a:rPr>
                        <a:t>IDL</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en-US" sz="900" b="1" u="sng" dirty="0">
                          <a:latin typeface="SassoonCRInfant"/>
                          <a:ea typeface="MS Mincho"/>
                        </a:rPr>
                        <a:t>Harvest</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445214">
                <a:tc vMerge="1">
                  <a:txBody>
                    <a:bodyPr/>
                    <a:lstStyle/>
                    <a:p>
                      <a:endParaRPr lang="en-GB"/>
                    </a:p>
                  </a:txBody>
                  <a:tcPr/>
                </a:tc>
                <a:tc>
                  <a:txBody>
                    <a:bodyPr/>
                    <a:lstStyle/>
                    <a:p>
                      <a:pPr algn="ctr">
                        <a:spcAft>
                          <a:spcPts val="0"/>
                        </a:spcAft>
                      </a:pPr>
                      <a:r>
                        <a:rPr lang="en-US" sz="900" b="1" u="sng" dirty="0">
                          <a:latin typeface="SassoonCRInfant"/>
                          <a:ea typeface="MS Mincho"/>
                          <a:cs typeface="Microsoft Sans Serif"/>
                        </a:rPr>
                        <a:t> </a:t>
                      </a:r>
                      <a:r>
                        <a:rPr lang="en-US" sz="900" dirty="0">
                          <a:latin typeface="SassoonCRInfant"/>
                          <a:ea typeface="MS Mincho"/>
                          <a:cs typeface="Microsoft Sans Serif"/>
                        </a:rPr>
                        <a:t>Harvest 3D mind map</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u="sng">
                          <a:latin typeface="SassoonCRInfant"/>
                          <a:ea typeface="MS Mincho"/>
                        </a:rPr>
                        <a:t>Social and Science</a:t>
                      </a:r>
                      <a:endParaRPr lang="en-GB" sz="1000">
                        <a:latin typeface="Times New Roman"/>
                        <a:ea typeface="MS Mincho"/>
                      </a:endParaRPr>
                    </a:p>
                    <a:p>
                      <a:pPr algn="ctr">
                        <a:spcAft>
                          <a:spcPts val="0"/>
                        </a:spcAft>
                      </a:pPr>
                      <a:r>
                        <a:rPr lang="en-US" sz="900">
                          <a:latin typeface="SassoonCRInfant"/>
                          <a:ea typeface="MS Mincho"/>
                        </a:rPr>
                        <a:t>Food Chains - SCN 1-02a   </a:t>
                      </a:r>
                      <a:endParaRPr lang="en-GB" sz="10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900" u="sng" dirty="0">
                          <a:latin typeface="SassoonCRInfant"/>
                          <a:ea typeface="MS Mincho"/>
                        </a:rPr>
                        <a:t>HWB </a:t>
                      </a:r>
                      <a:r>
                        <a:rPr lang="en-US" sz="900" u="sng" dirty="0">
                          <a:latin typeface="SassoonCRInfant"/>
                          <a:ea typeface="MS Mincho"/>
                          <a:cs typeface="Microsoft Sans Serif"/>
                        </a:rPr>
                        <a:t>Planning for Choices </a:t>
                      </a:r>
                      <a:endParaRPr lang="en-GB" sz="1000" dirty="0">
                        <a:latin typeface="Times New Roman"/>
                        <a:ea typeface="MS Mincho"/>
                      </a:endParaRPr>
                    </a:p>
                    <a:p>
                      <a:pPr algn="ctr">
                        <a:spcAft>
                          <a:spcPts val="0"/>
                        </a:spcAft>
                      </a:pPr>
                      <a:r>
                        <a:rPr lang="en-US" sz="900" dirty="0">
                          <a:latin typeface="SassoonCRInfant"/>
                          <a:ea typeface="MS Mincho"/>
                        </a:rPr>
                        <a:t>Food Bank -  </a:t>
                      </a:r>
                      <a:r>
                        <a:rPr lang="en-US" sz="900">
                          <a:latin typeface="SassoonCRInfant"/>
                          <a:ea typeface="MS Mincho"/>
                        </a:rPr>
                        <a:t>HWB </a:t>
                      </a:r>
                      <a:r>
                        <a:rPr lang="en-US" sz="900" smtClean="0">
                          <a:latin typeface="SassoonCRInfant"/>
                          <a:ea typeface="MS Mincho"/>
                        </a:rPr>
                        <a:t>1-13a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spcAft>
                          <a:spcPts val="0"/>
                        </a:spcAft>
                      </a:pPr>
                      <a:r>
                        <a:rPr lang="en-US" sz="900" u="sng" dirty="0" smtClean="0">
                          <a:latin typeface="SassoonCRInfant"/>
                          <a:ea typeface="MS Mincho"/>
                          <a:cs typeface="Microsoft Sans Serif"/>
                        </a:rPr>
                        <a:t>Social Wellbeing</a:t>
                      </a:r>
                      <a:endParaRPr lang="en-GB" sz="1000" dirty="0">
                        <a:latin typeface="Times New Roman"/>
                        <a:ea typeface="MS Mincho"/>
                      </a:endParaRPr>
                    </a:p>
                    <a:p>
                      <a:pPr algn="ctr">
                        <a:spcAft>
                          <a:spcPts val="0"/>
                        </a:spcAft>
                      </a:pPr>
                      <a:r>
                        <a:rPr lang="en-US" sz="900" dirty="0">
                          <a:latin typeface="SassoonCRInfant"/>
                          <a:ea typeface="MS Mincho"/>
                          <a:cs typeface="Microsoft Sans Serif"/>
                        </a:rPr>
                        <a:t>Role of Farmer, Food bank, HWB 1-20a</a:t>
                      </a:r>
                      <a:r>
                        <a:rPr lang="en-US" sz="900" dirty="0">
                          <a:latin typeface="SassoonCRInfant"/>
                          <a:ea typeface="MS Mincho"/>
                        </a:rPr>
                        <a:t> </a:t>
                      </a:r>
                      <a:r>
                        <a:rPr lang="en-US" sz="900" dirty="0">
                          <a:latin typeface="SassoonCRInfant"/>
                          <a:ea typeface="MS Mincho"/>
                          <a:cs typeface="Microsoft Sans Serif"/>
                        </a:rPr>
                        <a:t>SOC 1-20a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4">
                  <a:txBody>
                    <a:bodyPr/>
                    <a:lstStyle/>
                    <a:p>
                      <a:pPr algn="ctr">
                        <a:spcAft>
                          <a:spcPts val="0"/>
                        </a:spcAft>
                      </a:pPr>
                      <a:r>
                        <a:rPr lang="en-US" sz="900" u="sng" dirty="0">
                          <a:solidFill>
                            <a:srgbClr val="000000"/>
                          </a:solidFill>
                          <a:latin typeface="SassoonCRInfant"/>
                          <a:ea typeface="MS Mincho"/>
                          <a:cs typeface="Arial"/>
                        </a:rPr>
                        <a:t>Social Studies</a:t>
                      </a:r>
                      <a:endParaRPr lang="en-GB" sz="1000" dirty="0">
                        <a:latin typeface="Times New Roman"/>
                        <a:ea typeface="MS Mincho"/>
                      </a:endParaRPr>
                    </a:p>
                    <a:p>
                      <a:pPr algn="ctr">
                        <a:spcAft>
                          <a:spcPts val="0"/>
                        </a:spcAft>
                      </a:pPr>
                      <a:r>
                        <a:rPr lang="en-US" sz="900" dirty="0">
                          <a:solidFill>
                            <a:srgbClr val="000000"/>
                          </a:solidFill>
                          <a:latin typeface="SassoonCRInfant"/>
                          <a:ea typeface="MS Mincho"/>
                          <a:cs typeface="Arial"/>
                        </a:rPr>
                        <a:t>Scottish agriculture/ Food production, Farm to Fork SOC 1-09a </a:t>
                      </a:r>
                      <a:endParaRPr lang="en-GB" sz="1000" dirty="0">
                        <a:latin typeface="Times New Roman"/>
                        <a:ea typeface="MS Mincho"/>
                      </a:endParaRPr>
                    </a:p>
                    <a:p>
                      <a:pPr algn="ctr">
                        <a:spcAft>
                          <a:spcPts val="0"/>
                        </a:spcAft>
                      </a:pPr>
                      <a:r>
                        <a:rPr lang="en-US" sz="900" dirty="0">
                          <a:latin typeface="SassoonCRInfant"/>
                          <a:ea typeface="MS Mincho"/>
                          <a:cs typeface="Microsoft Sans Serif"/>
                        </a:rPr>
                        <a:t>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900" dirty="0">
                          <a:latin typeface="SassoonCRInfant"/>
                          <a:ea typeface="MS Mincho"/>
                        </a:rPr>
                        <a:t> </a:t>
                      </a:r>
                      <a:r>
                        <a:rPr lang="en-US" sz="900" u="sng" dirty="0">
                          <a:latin typeface="SassoonCRInfant"/>
                          <a:ea typeface="MS Mincho"/>
                        </a:rPr>
                        <a:t>RME</a:t>
                      </a:r>
                      <a:endParaRPr lang="en-GB" sz="1000" dirty="0">
                        <a:latin typeface="Times New Roman"/>
                        <a:ea typeface="MS Mincho"/>
                      </a:endParaRPr>
                    </a:p>
                    <a:p>
                      <a:pPr algn="ctr">
                        <a:spcAft>
                          <a:spcPts val="0"/>
                        </a:spcAft>
                      </a:pPr>
                      <a:r>
                        <a:rPr lang="en-US" sz="900" dirty="0">
                          <a:latin typeface="SassoonCRInfant"/>
                          <a:ea typeface="MS Mincho"/>
                        </a:rPr>
                        <a:t>Harvest festival</a:t>
                      </a:r>
                      <a:r>
                        <a:rPr lang="en-US" sz="900" b="1" u="sng" dirty="0">
                          <a:latin typeface="SassoonCRInfant"/>
                          <a:ea typeface="MS Mincho"/>
                        </a:rPr>
                        <a:t>  </a:t>
                      </a:r>
                      <a:r>
                        <a:rPr lang="en-US" sz="900" dirty="0">
                          <a:latin typeface="SassoonCRInfant"/>
                          <a:ea typeface="MS Mincho"/>
                        </a:rPr>
                        <a:t>RME 1-06b</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700" u="sng" dirty="0">
                          <a:latin typeface="SassoonCRInfant"/>
                          <a:ea typeface="MS Mincho"/>
                        </a:rPr>
                        <a:t>HWB Nutrition</a:t>
                      </a:r>
                      <a:endParaRPr lang="en-GB" sz="800" dirty="0">
                        <a:latin typeface="Times New Roman"/>
                        <a:ea typeface="MS Mincho"/>
                      </a:endParaRPr>
                    </a:p>
                    <a:p>
                      <a:pPr algn="ctr">
                        <a:spcAft>
                          <a:spcPts val="0"/>
                        </a:spcAft>
                      </a:pPr>
                      <a:r>
                        <a:rPr lang="en-US" sz="700" dirty="0">
                          <a:latin typeface="SassoonCRInfant"/>
                          <a:ea typeface="MS Mincho"/>
                        </a:rPr>
                        <a:t>Balanced diet - HWB 1-30a</a:t>
                      </a:r>
                      <a:endParaRPr lang="en-GB" sz="800" dirty="0">
                        <a:latin typeface="Times New Roman"/>
                        <a:ea typeface="MS Mincho"/>
                      </a:endParaRPr>
                    </a:p>
                    <a:p>
                      <a:pPr algn="ctr">
                        <a:spcAft>
                          <a:spcPts val="0"/>
                        </a:spcAft>
                      </a:pPr>
                      <a:r>
                        <a:rPr lang="en-US" sz="700" dirty="0">
                          <a:latin typeface="SassoonCRInfant"/>
                          <a:ea typeface="MS Mincho"/>
                        </a:rPr>
                        <a:t>Making soup/apple pie - </a:t>
                      </a:r>
                      <a:r>
                        <a:rPr lang="en-US" sz="700" dirty="0">
                          <a:latin typeface="SassoonCRInfant"/>
                          <a:ea typeface="MS Mincho"/>
                          <a:cs typeface="Microsoft Sans Serif"/>
                        </a:rPr>
                        <a:t>HWB 1-30b</a:t>
                      </a:r>
                      <a:endParaRPr lang="en-GB" sz="8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73">
                <a:tc>
                  <a:txBody>
                    <a:bodyPr/>
                    <a:lstStyle/>
                    <a:p>
                      <a:pPr algn="ctr">
                        <a:spcAft>
                          <a:spcPts val="0"/>
                        </a:spcAft>
                      </a:pPr>
                      <a:r>
                        <a:rPr lang="en-US" sz="900" b="1" dirty="0">
                          <a:latin typeface="SassoonCRInfant"/>
                          <a:ea typeface="MS Mincho"/>
                        </a:rPr>
                        <a:t>Social/</a:t>
                      </a:r>
                      <a:endParaRPr lang="en-GB" sz="1000" dirty="0">
                        <a:latin typeface="Times New Roman"/>
                        <a:ea typeface="MS Mincho"/>
                      </a:endParaRPr>
                    </a:p>
                    <a:p>
                      <a:pPr algn="ctr">
                        <a:spcAft>
                          <a:spcPts val="0"/>
                        </a:spcAft>
                      </a:pPr>
                      <a:r>
                        <a:rPr lang="en-US" sz="900" b="1" dirty="0">
                          <a:latin typeface="SassoonCRInfant"/>
                          <a:ea typeface="MS Mincho"/>
                        </a:rPr>
                        <a:t>Science</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en-US" sz="900" dirty="0">
                          <a:latin typeface="SassoonCRInfant"/>
                          <a:ea typeface="MS Mincho"/>
                          <a:cs typeface="Microsoft Sans Serif"/>
                        </a:rPr>
                        <a:t>See HWB and IDL </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1473">
                <a:tc>
                  <a:txBody>
                    <a:bodyPr/>
                    <a:lstStyle/>
                    <a:p>
                      <a:pPr algn="ctr">
                        <a:spcAft>
                          <a:spcPts val="0"/>
                        </a:spcAft>
                      </a:pPr>
                      <a:r>
                        <a:rPr lang="en-US" sz="900" b="1" dirty="0">
                          <a:latin typeface="SassoonCRInfant"/>
                          <a:ea typeface="MS Mincho"/>
                        </a:rPr>
                        <a:t>RME</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en-US" sz="900" u="sng" dirty="0">
                          <a:latin typeface="SassoonCRInfant"/>
                          <a:ea typeface="MS Mincho"/>
                        </a:rPr>
                        <a:t>Christian Festivals</a:t>
                      </a:r>
                      <a:r>
                        <a:rPr lang="en-US" sz="900" dirty="0">
                          <a:latin typeface="SassoonCRInfant"/>
                          <a:ea typeface="MS Mincho"/>
                        </a:rPr>
                        <a:t> </a:t>
                      </a:r>
                      <a:endParaRPr lang="en-GB" sz="1000" dirty="0">
                        <a:latin typeface="Times New Roman"/>
                        <a:ea typeface="MS Mincho"/>
                      </a:endParaRPr>
                    </a:p>
                    <a:p>
                      <a:pPr algn="ctr">
                        <a:spcAft>
                          <a:spcPts val="0"/>
                        </a:spcAft>
                      </a:pPr>
                      <a:r>
                        <a:rPr lang="en-US" sz="900" dirty="0">
                          <a:latin typeface="SassoonCRInfant"/>
                          <a:ea typeface="MS Mincho"/>
                        </a:rPr>
                        <a:t>Celebrations    RME 1-06b</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21493">
                <a:tc>
                  <a:txBody>
                    <a:bodyPr/>
                    <a:lstStyle/>
                    <a:p>
                      <a:pPr algn="ctr">
                        <a:spcAft>
                          <a:spcPts val="0"/>
                        </a:spcAft>
                      </a:pPr>
                      <a:r>
                        <a:rPr lang="en-US" sz="900" b="1" dirty="0">
                          <a:latin typeface="SassoonCRInfant"/>
                          <a:ea typeface="MS Mincho"/>
                        </a:rPr>
                        <a:t>Technologies</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en-US" sz="900">
                          <a:latin typeface="SassoonCRInfant"/>
                          <a:ea typeface="MS Mincho"/>
                        </a:rPr>
                        <a:t>Class logging in</a:t>
                      </a:r>
                      <a:endParaRPr lang="en-GB" sz="1000">
                        <a:latin typeface="Times New Roman"/>
                        <a:ea typeface="MS Mincho"/>
                      </a:endParaRPr>
                    </a:p>
                    <a:p>
                      <a:pPr algn="ctr">
                        <a:spcAft>
                          <a:spcPts val="0"/>
                        </a:spcAft>
                      </a:pPr>
                      <a:r>
                        <a:rPr lang="en-US" sz="900">
                          <a:latin typeface="SassoonCRInfant"/>
                          <a:ea typeface="MS Mincho"/>
                        </a:rPr>
                        <a:t>Revision of Education/spelling City/Sum Dog</a:t>
                      </a:r>
                      <a:endParaRPr lang="en-GB" sz="1000">
                        <a:latin typeface="Times New Roman"/>
                        <a:ea typeface="MS Mincho"/>
                      </a:endParaRPr>
                    </a:p>
                    <a:p>
                      <a:pPr algn="ctr">
                        <a:spcAft>
                          <a:spcPts val="0"/>
                        </a:spcAft>
                      </a:pPr>
                      <a:r>
                        <a:rPr lang="en-US" sz="900">
                          <a:latin typeface="SassoonCRInfant"/>
                          <a:ea typeface="MS Mincho"/>
                        </a:rPr>
                        <a:t>TCH 1-03b</a:t>
                      </a:r>
                      <a:endParaRPr lang="en-GB" sz="10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ctr">
                        <a:spcAft>
                          <a:spcPts val="0"/>
                        </a:spcAft>
                      </a:pPr>
                      <a:r>
                        <a:rPr lang="en-US" sz="900" dirty="0">
                          <a:latin typeface="SassoonCRInfant"/>
                          <a:ea typeface="MS Mincho"/>
                        </a:rPr>
                        <a:t>Safety online</a:t>
                      </a:r>
                      <a:endParaRPr lang="en-GB" sz="1000" dirty="0">
                        <a:latin typeface="Times New Roman"/>
                        <a:ea typeface="MS Mincho"/>
                      </a:endParaRPr>
                    </a:p>
                    <a:p>
                      <a:pPr algn="ctr">
                        <a:spcAft>
                          <a:spcPts val="0"/>
                        </a:spcAft>
                      </a:pPr>
                      <a:r>
                        <a:rPr lang="en-US" sz="900" dirty="0">
                          <a:latin typeface="SassoonCRInfant"/>
                          <a:ea typeface="MS Mincho"/>
                          <a:cs typeface="Microsoft Sans Serif"/>
                        </a:rPr>
                        <a:t>TCH 1-08a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700">
                          <a:latin typeface="SassoonCRInfant"/>
                          <a:ea typeface="MS Mincho"/>
                        </a:rPr>
                        <a:t>Typing Skills  Creating text</a:t>
                      </a:r>
                      <a:endParaRPr lang="en-GB" sz="800">
                        <a:latin typeface="Times New Roman"/>
                        <a:ea typeface="MS Mincho"/>
                      </a:endParaRPr>
                    </a:p>
                    <a:p>
                      <a:pPr algn="ctr">
                        <a:spcAft>
                          <a:spcPts val="0"/>
                        </a:spcAft>
                      </a:pPr>
                      <a:r>
                        <a:rPr lang="en-US" sz="700">
                          <a:latin typeface="SassoonCRInfant"/>
                          <a:ea typeface="MS Mincho"/>
                        </a:rPr>
                        <a:t>TCH 1-04b</a:t>
                      </a:r>
                      <a:endParaRPr lang="en-GB" sz="8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736">
                <a:tc>
                  <a:txBody>
                    <a:bodyPr/>
                    <a:lstStyle/>
                    <a:p>
                      <a:pPr algn="ctr">
                        <a:spcAft>
                          <a:spcPts val="0"/>
                        </a:spcAft>
                      </a:pPr>
                      <a:r>
                        <a:rPr lang="en-US" sz="900" b="1" dirty="0">
                          <a:latin typeface="SassoonCRInfant"/>
                          <a:ea typeface="MS Mincho"/>
                        </a:rPr>
                        <a:t>Art</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r>
                        <a:rPr lang="en-US" sz="900" dirty="0">
                          <a:solidFill>
                            <a:srgbClr val="000000"/>
                          </a:solidFill>
                          <a:latin typeface="SassoonCRInfant"/>
                          <a:ea typeface="MS Mincho"/>
                          <a:cs typeface="Arial"/>
                        </a:rPr>
                        <a:t>Harvest Art – collage,  printing, still life drawings– see IDL plan EXA 1-02a, EXA 1-04a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2270">
                <a:tc rowSpan="2">
                  <a:txBody>
                    <a:bodyPr/>
                    <a:lstStyle/>
                    <a:p>
                      <a:pPr algn="ctr">
                        <a:spcAft>
                          <a:spcPts val="0"/>
                        </a:spcAft>
                      </a:pPr>
                      <a:r>
                        <a:rPr lang="en-US" sz="900" b="1" dirty="0">
                          <a:latin typeface="SassoonCRInfant"/>
                          <a:ea typeface="MS Mincho"/>
                        </a:rPr>
                        <a:t>Dance/Drama/</a:t>
                      </a:r>
                      <a:endParaRPr lang="en-GB" sz="1000" dirty="0">
                        <a:latin typeface="Times New Roman"/>
                        <a:ea typeface="MS Mincho"/>
                      </a:endParaRPr>
                    </a:p>
                    <a:p>
                      <a:pPr algn="ctr">
                        <a:spcAft>
                          <a:spcPts val="0"/>
                        </a:spcAft>
                      </a:pPr>
                      <a:r>
                        <a:rPr lang="en-US" sz="900" b="1" dirty="0">
                          <a:latin typeface="SassoonCRInfant"/>
                          <a:ea typeface="MS Mincho"/>
                        </a:rPr>
                        <a:t>Music</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spcAft>
                          <a:spcPts val="0"/>
                        </a:spcAft>
                      </a:pP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1473">
                <a:tc vMerge="1">
                  <a:txBody>
                    <a:bodyPr/>
                    <a:lstStyle/>
                    <a:p>
                      <a:endParaRPr lang="en-GB"/>
                    </a:p>
                  </a:txBody>
                  <a:tcPr/>
                </a:tc>
                <a:tc gridSpan="9">
                  <a:txBody>
                    <a:bodyPr/>
                    <a:lstStyle/>
                    <a:p>
                      <a:pPr algn="ctr">
                        <a:spcAft>
                          <a:spcPts val="0"/>
                        </a:spcAft>
                      </a:pPr>
                      <a:endParaRPr lang="en-GB" sz="100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ctr">
                        <a:spcAft>
                          <a:spcPts val="0"/>
                        </a:spcAft>
                      </a:pPr>
                      <a:r>
                        <a:rPr lang="en-US" sz="900" b="1" u="sng" dirty="0">
                          <a:latin typeface="SassoonCRInfant"/>
                          <a:ea typeface="MS Mincho"/>
                        </a:rPr>
                        <a:t>Music </a:t>
                      </a:r>
                      <a:endParaRPr lang="en-GB" sz="1000" dirty="0">
                        <a:latin typeface="Times New Roman"/>
                        <a:ea typeface="MS Mincho"/>
                      </a:endParaRPr>
                    </a:p>
                    <a:p>
                      <a:pPr algn="ctr">
                        <a:spcAft>
                          <a:spcPts val="0"/>
                        </a:spcAft>
                      </a:pPr>
                      <a:r>
                        <a:rPr lang="en-US" sz="900" dirty="0">
                          <a:latin typeface="SassoonCRInfant"/>
                          <a:ea typeface="MS Mincho"/>
                        </a:rPr>
                        <a:t>African Drumming  </a:t>
                      </a:r>
                      <a:r>
                        <a:rPr lang="en-US" sz="900" dirty="0">
                          <a:latin typeface="SassoonCRInfant"/>
                          <a:ea typeface="MS Mincho"/>
                          <a:cs typeface="Microsoft Sans Serif"/>
                        </a:rPr>
                        <a:t>EXA 1-17a</a:t>
                      </a:r>
                      <a:r>
                        <a:rPr lang="en-US" sz="900" dirty="0">
                          <a:latin typeface="SassoonCRInfant"/>
                          <a:ea typeface="MS Mincho"/>
                        </a:rPr>
                        <a:t>, </a:t>
                      </a:r>
                      <a:r>
                        <a:rPr lang="en-US" sz="900" dirty="0">
                          <a:latin typeface="SassoonCRInfant"/>
                          <a:ea typeface="MS Mincho"/>
                          <a:cs typeface="Microsoft Sans Serif"/>
                        </a:rPr>
                        <a:t>EXA 1-16a</a:t>
                      </a:r>
                      <a:endParaRPr lang="en-GB" sz="10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115736">
                <a:tc>
                  <a:txBody>
                    <a:bodyPr/>
                    <a:lstStyle/>
                    <a:p>
                      <a:pPr algn="ctr">
                        <a:spcAft>
                          <a:spcPts val="0"/>
                        </a:spcAft>
                      </a:pPr>
                      <a:r>
                        <a:rPr lang="en-US" sz="700" b="1" dirty="0">
                          <a:latin typeface="SassoonCRInfant"/>
                          <a:ea typeface="MS Mincho"/>
                        </a:rPr>
                        <a:t>Extras</a:t>
                      </a:r>
                      <a:endParaRPr lang="en-GB" sz="800" dirty="0">
                        <a:latin typeface="Times New Roman"/>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spcAft>
                          <a:spcPts val="0"/>
                        </a:spcAft>
                      </a:pPr>
                      <a:endParaRPr lang="en-US" sz="700" dirty="0">
                        <a:latin typeface="SassoonCRInfant"/>
                        <a:ea typeface="MS Mincho"/>
                      </a:endParaRPr>
                    </a:p>
                  </a:txBody>
                  <a:tcPr marL="21854" marR="218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eaLnBrk="1" fontAlgn="auto" hangingPunct="1">
              <a:spcAft>
                <a:spcPts val="0"/>
              </a:spcAft>
              <a:buFont typeface="Wingdings 3" pitchFamily="18" charset="2"/>
              <a:buNone/>
              <a:defRPr/>
            </a:pPr>
            <a:endParaRPr lang="en-GB" dirty="0" smtClean="0">
              <a:latin typeface="Comic Sans MS" pitchFamily="66" charset="0"/>
            </a:endParaRPr>
          </a:p>
          <a:p>
            <a:pPr marL="0">
              <a:buFont typeface="Wingdings 3" pitchFamily="18" charset="2"/>
              <a:buNone/>
              <a:defRPr/>
            </a:pPr>
            <a:r>
              <a:rPr lang="en-GB" dirty="0" smtClean="0">
                <a:latin typeface="Comic Sans MS" pitchFamily="66" charset="0"/>
              </a:rPr>
              <a:t>In line with Curriculum for Excellence, we will be allowing the children to have some say in the topics that they study over the year. Over the year there will be at least one science based topic, one topic with a historical focus and one with a geographical focus. Each term once classes have agreed their topic we will share it with you through the school </a:t>
            </a:r>
            <a:r>
              <a:rPr lang="en-GB" dirty="0" err="1" smtClean="0">
                <a:latin typeface="Comic Sans MS" pitchFamily="66" charset="0"/>
              </a:rPr>
              <a:t>termly</a:t>
            </a:r>
            <a:r>
              <a:rPr lang="en-GB" dirty="0" smtClean="0">
                <a:latin typeface="Comic Sans MS" pitchFamily="66" charset="0"/>
              </a:rPr>
              <a:t> newsletter, on Twitter.</a:t>
            </a:r>
          </a:p>
          <a:p>
            <a:pPr marL="365760" indent="-256032" eaLnBrk="1" fontAlgn="auto" hangingPunct="1">
              <a:spcAft>
                <a:spcPts val="0"/>
              </a:spcAft>
              <a:buFont typeface="Wingdings 3"/>
              <a:buNone/>
              <a:defRPr/>
            </a:pPr>
            <a:endParaRPr lang="en-GB" dirty="0" smtClean="0">
              <a:latin typeface="Comic Sans MS" pitchFamily="66" charset="0"/>
            </a:endParaRPr>
          </a:p>
          <a:p>
            <a:pPr marL="0" indent="-256032" eaLnBrk="1" fontAlgn="auto" hangingPunct="1">
              <a:spcAft>
                <a:spcPts val="0"/>
              </a:spcAft>
              <a:buFont typeface="Wingdings 3"/>
              <a:buNone/>
              <a:defRPr/>
            </a:pPr>
            <a:r>
              <a:rPr lang="en-GB" dirty="0" smtClean="0">
                <a:latin typeface="Comic Sans MS" pitchFamily="66" charset="0"/>
              </a:rPr>
              <a:t>The topics studied will enable children to use their skills developed in other areas of the curriculum.</a:t>
            </a:r>
          </a:p>
          <a:p>
            <a:pPr marL="365760" indent="-256032" eaLnBrk="1" fontAlgn="auto" hangingPunct="1">
              <a:spcAft>
                <a:spcPts val="0"/>
              </a:spcAft>
              <a:buFont typeface="Wingdings 3"/>
              <a:buChar char=""/>
              <a:defRPr/>
            </a:pPr>
            <a:endParaRPr lang="en-GB" dirty="0" smtClean="0"/>
          </a:p>
          <a:p>
            <a:pPr marL="365760" indent="-256032" eaLnBrk="1" fontAlgn="auto" hangingPunct="1">
              <a:spcAft>
                <a:spcPts val="0"/>
              </a:spcAft>
              <a:buFont typeface="Wingdings 3"/>
              <a:buChar char=""/>
              <a:defRPr/>
            </a:pPr>
            <a:endParaRPr lang="en-GB" dirty="0"/>
          </a:p>
        </p:txBody>
      </p:sp>
      <p:sp>
        <p:nvSpPr>
          <p:cNvPr id="3" name="Title 2"/>
          <p:cNvSpPr>
            <a:spLocks noGrp="1"/>
          </p:cNvSpPr>
          <p:nvPr>
            <p:ph type="title"/>
          </p:nvPr>
        </p:nvSpPr>
        <p:spPr/>
        <p:txBody>
          <a:bodyPr/>
          <a:lstStyle/>
          <a:p>
            <a:pPr eaLnBrk="1" fontAlgn="auto" hangingPunct="1">
              <a:spcAft>
                <a:spcPts val="0"/>
              </a:spcAft>
              <a:defRPr/>
            </a:pPr>
            <a:r>
              <a:rPr lang="en-GB" dirty="0" smtClean="0">
                <a:latin typeface="Comic Sans MS" pitchFamily="66" charset="0"/>
              </a:rPr>
              <a:t>Learning across the Curriculum</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GB" b="1" dirty="0" smtClean="0">
                <a:latin typeface="Comic Sans MS" pitchFamily="66" charset="0"/>
              </a:rPr>
              <a:t>Interdisciplinary</a:t>
            </a:r>
          </a:p>
          <a:p>
            <a:pPr>
              <a:buNone/>
            </a:pPr>
            <a:endParaRPr lang="en-GB" dirty="0" smtClean="0">
              <a:latin typeface="Comic Sans MS" pitchFamily="66" charset="0"/>
            </a:endParaRPr>
          </a:p>
          <a:p>
            <a:pPr>
              <a:buNone/>
            </a:pPr>
            <a:r>
              <a:rPr lang="en-GB" dirty="0" smtClean="0">
                <a:latin typeface="Comic Sans MS" pitchFamily="66" charset="0"/>
              </a:rPr>
              <a:t>The projects this term are: </a:t>
            </a:r>
          </a:p>
          <a:p>
            <a:pPr marL="109728" indent="0">
              <a:buNone/>
            </a:pPr>
            <a:endParaRPr lang="en-GB" dirty="0" smtClean="0">
              <a:latin typeface="Comic Sans MS" pitchFamily="66" charset="0"/>
            </a:endParaRPr>
          </a:p>
          <a:p>
            <a:r>
              <a:rPr lang="en-GB" dirty="0" smtClean="0">
                <a:latin typeface="Comic Sans MS" pitchFamily="66" charset="0"/>
              </a:rPr>
              <a:t>Getting to Know You</a:t>
            </a:r>
          </a:p>
          <a:p>
            <a:r>
              <a:rPr lang="en-GB" dirty="0" smtClean="0">
                <a:latin typeface="Comic Sans MS" pitchFamily="66" charset="0"/>
              </a:rPr>
              <a:t>Growth Mindsets</a:t>
            </a:r>
          </a:p>
          <a:p>
            <a:r>
              <a:rPr lang="en-GB" dirty="0" smtClean="0">
                <a:latin typeface="Comic Sans MS" pitchFamily="66" charset="0"/>
              </a:rPr>
              <a:t>Harvest Thanksgiving</a:t>
            </a:r>
          </a:p>
          <a:p>
            <a:endParaRPr lang="en-GB" dirty="0" smtClean="0">
              <a:latin typeface="Comic Sans MS" pitchFamily="66" charset="0"/>
            </a:endParaRPr>
          </a:p>
          <a:p>
            <a:pPr>
              <a:buNone/>
            </a:pPr>
            <a:r>
              <a:rPr lang="en-GB" dirty="0" smtClean="0">
                <a:latin typeface="Comic Sans MS" pitchFamily="66" charset="0"/>
              </a:rPr>
              <a:t>The focus of each project will ensure that a balance of skills is</a:t>
            </a:r>
          </a:p>
          <a:p>
            <a:pPr>
              <a:buNone/>
            </a:pPr>
            <a:r>
              <a:rPr lang="en-GB" dirty="0" smtClean="0">
                <a:latin typeface="Comic Sans MS" pitchFamily="66" charset="0"/>
              </a:rPr>
              <a:t>taught within Science, Social Subjects and Technology using</a:t>
            </a:r>
          </a:p>
          <a:p>
            <a:pPr>
              <a:buNone/>
            </a:pPr>
            <a:r>
              <a:rPr lang="en-GB" dirty="0" smtClean="0">
                <a:latin typeface="Comic Sans MS" pitchFamily="66" charset="0"/>
              </a:rPr>
              <a:t>the experiences and outcomes of Curriculum for Excellence.</a:t>
            </a:r>
          </a:p>
          <a:p>
            <a:pPr>
              <a:buNone/>
            </a:pPr>
            <a:r>
              <a:rPr lang="en-GB" dirty="0" smtClean="0">
                <a:latin typeface="Comic Sans MS" pitchFamily="66" charset="0"/>
              </a:rPr>
              <a:t>The topics studied will enable children to use their skills</a:t>
            </a:r>
          </a:p>
          <a:p>
            <a:pPr>
              <a:buNone/>
            </a:pPr>
            <a:r>
              <a:rPr lang="en-GB" dirty="0" smtClean="0">
                <a:latin typeface="Comic Sans MS" pitchFamily="66" charset="0"/>
              </a:rPr>
              <a:t>developed in other areas of the curriculum.</a:t>
            </a:r>
          </a:p>
          <a:p>
            <a:endParaRPr lang="en-GB" dirty="0" smtClean="0"/>
          </a:p>
          <a:p>
            <a:endParaRPr lang="en-GB" dirty="0"/>
          </a:p>
        </p:txBody>
      </p:sp>
      <p:sp>
        <p:nvSpPr>
          <p:cNvPr id="3" name="Title 2"/>
          <p:cNvSpPr>
            <a:spLocks noGrp="1"/>
          </p:cNvSpPr>
          <p:nvPr>
            <p:ph type="title"/>
          </p:nvPr>
        </p:nvSpPr>
        <p:spPr/>
        <p:txBody>
          <a:bodyPr/>
          <a:lstStyle/>
          <a:p>
            <a:r>
              <a:rPr lang="en-GB" dirty="0" smtClean="0">
                <a:latin typeface="Comic Sans MS" pitchFamily="66" charset="0"/>
              </a:rPr>
              <a:t>Learning across the Curriculum</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395288" y="1268413"/>
            <a:ext cx="8229600" cy="4525962"/>
          </a:xfrm>
        </p:spPr>
        <p:txBody>
          <a:bodyPr>
            <a:normAutofit lnSpcReduction="10000"/>
          </a:bodyPr>
          <a:lstStyle/>
          <a:p>
            <a:pPr eaLnBrk="1" hangingPunct="1"/>
            <a:r>
              <a:rPr lang="en-GB" sz="2000" dirty="0" smtClean="0">
                <a:latin typeface="Comic Sans MS" pitchFamily="66" charset="0"/>
              </a:rPr>
              <a:t>As part of our work on Visible Learning we have been continuing to develop the Language of Learning with pupils across the school.</a:t>
            </a:r>
          </a:p>
          <a:p>
            <a:pPr eaLnBrk="1" hangingPunct="1"/>
            <a:r>
              <a:rPr lang="en-GB" sz="2000" dirty="0" smtClean="0">
                <a:latin typeface="Comic Sans MS" pitchFamily="66" charset="0"/>
              </a:rPr>
              <a:t>Each class has been discussing what it means to be a good learner.  We have core  qualities which are linked to the Visible Learning Characters.</a:t>
            </a:r>
          </a:p>
          <a:p>
            <a:pPr eaLnBrk="1" hangingPunct="1"/>
            <a:r>
              <a:rPr lang="en-GB" sz="2000" dirty="0" smtClean="0">
                <a:latin typeface="Comic Sans MS" pitchFamily="66" charset="0"/>
              </a:rPr>
              <a:t>Once a term we have a Learning Gathering where the children meet to discuss their learning. Classes take turns to feedback to each other.</a:t>
            </a:r>
          </a:p>
          <a:p>
            <a:pPr eaLnBrk="1" hangingPunct="1"/>
            <a:r>
              <a:rPr lang="en-GB" sz="2000" dirty="0" smtClean="0">
                <a:latin typeface="Comic Sans MS" pitchFamily="66" charset="0"/>
              </a:rPr>
              <a:t>We aim to tweet about Visible Learning as much as possible.</a:t>
            </a:r>
          </a:p>
          <a:p>
            <a:pPr eaLnBrk="1" hangingPunct="1"/>
            <a:r>
              <a:rPr lang="en-GB" sz="2000" dirty="0" smtClean="0">
                <a:latin typeface="Comic Sans MS" pitchFamily="66" charset="0"/>
              </a:rPr>
              <a:t>Learning Council pupils are working on a </a:t>
            </a:r>
            <a:r>
              <a:rPr lang="en-GB" sz="2000" dirty="0" smtClean="0">
                <a:solidFill>
                  <a:srgbClr val="FF0000"/>
                </a:solidFill>
                <a:latin typeface="Comic Sans MS" pitchFamily="66" charset="0"/>
              </a:rPr>
              <a:t>dictionary, which will be issued to families when it is completed.</a:t>
            </a:r>
          </a:p>
          <a:p>
            <a:pPr eaLnBrk="1" hangingPunct="1"/>
            <a:r>
              <a:rPr lang="en-GB" sz="2000" dirty="0" smtClean="0">
                <a:latin typeface="Comic Sans MS" pitchFamily="66" charset="0"/>
              </a:rPr>
              <a:t>We continue to look at the brain and how it works and at mindsets</a:t>
            </a:r>
            <a:r>
              <a:rPr lang="en-GB" sz="2000" dirty="0">
                <a:latin typeface="Comic Sans MS" pitchFamily="66" charset="0"/>
              </a:rPr>
              <a:t> </a:t>
            </a:r>
            <a:r>
              <a:rPr lang="en-GB" sz="2000" dirty="0" smtClean="0">
                <a:latin typeface="Comic Sans MS" pitchFamily="66" charset="0"/>
              </a:rPr>
              <a:t>(attitudes to learning).</a:t>
            </a:r>
          </a:p>
          <a:p>
            <a:pPr eaLnBrk="1" hangingPunct="1"/>
            <a:endParaRPr lang="en-GB" sz="1600" dirty="0" smtClean="0"/>
          </a:p>
        </p:txBody>
      </p:sp>
      <p:sp>
        <p:nvSpPr>
          <p:cNvPr id="3" name="Title 2"/>
          <p:cNvSpPr>
            <a:spLocks noGrp="1"/>
          </p:cNvSpPr>
          <p:nvPr>
            <p:ph type="title"/>
          </p:nvPr>
        </p:nvSpPr>
        <p:spPr/>
        <p:txBody>
          <a:bodyPr/>
          <a:lstStyle/>
          <a:p>
            <a:pPr eaLnBrk="1" hangingPunct="1">
              <a:defRPr/>
            </a:pPr>
            <a:r>
              <a:rPr lang="en-GB" dirty="0" smtClean="0">
                <a:latin typeface="Comic Sans MS" pitchFamily="66" charset="0"/>
              </a:rPr>
              <a:t>Visible Learning</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439</TotalTime>
  <Words>966</Words>
  <Application>Microsoft Office PowerPoint</Application>
  <PresentationFormat>On-screen Show (4:3)</PresentationFormat>
  <Paragraphs>185</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Concourse</vt:lpstr>
      <vt:lpstr>Document</vt:lpstr>
      <vt:lpstr>Bonnyrigg Primary School </vt:lpstr>
      <vt:lpstr>Aims of this Evening</vt:lpstr>
      <vt:lpstr>Curriculum for Excellence</vt:lpstr>
      <vt:lpstr>Year Plan for Primary 4</vt:lpstr>
      <vt:lpstr>Term 1 Plan for P4</vt:lpstr>
      <vt:lpstr>Slide 6</vt:lpstr>
      <vt:lpstr>Learning across the Curriculum</vt:lpstr>
      <vt:lpstr>Learning across the Curriculum</vt:lpstr>
      <vt:lpstr>Visible Learning</vt:lpstr>
      <vt:lpstr>Language and Literacy</vt:lpstr>
      <vt:lpstr>Slide 11</vt:lpstr>
      <vt:lpstr>Numeracy and Maths</vt:lpstr>
      <vt:lpstr>Health and Wellbeing</vt:lpstr>
      <vt:lpstr>Routines</vt:lpstr>
      <vt:lpstr>Requirements </vt:lpstr>
      <vt:lpstr>Expectations </vt:lpstr>
      <vt:lpstr>Useful Websites</vt:lpstr>
    </vt:vector>
  </TitlesOfParts>
  <Company>Midlothian Council -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Bonnyrigg Primary School</dc:title>
  <dc:creator>lambs60</dc:creator>
  <cp:lastModifiedBy>colqul39</cp:lastModifiedBy>
  <cp:revision>62</cp:revision>
  <dcterms:created xsi:type="dcterms:W3CDTF">2014-10-30T15:41:56Z</dcterms:created>
  <dcterms:modified xsi:type="dcterms:W3CDTF">2018-10-25T08:43:39Z</dcterms:modified>
</cp:coreProperties>
</file>