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76" r:id="rId5"/>
    <p:sldId id="287" r:id="rId6"/>
    <p:sldId id="285" r:id="rId7"/>
    <p:sldId id="283" r:id="rId8"/>
    <p:sldId id="284" r:id="rId9"/>
    <p:sldId id="259" r:id="rId10"/>
    <p:sldId id="282" r:id="rId11"/>
    <p:sldId id="261" r:id="rId12"/>
    <p:sldId id="286" r:id="rId13"/>
    <p:sldId id="264" r:id="rId14"/>
    <p:sldId id="265" r:id="rId15"/>
    <p:sldId id="272" r:id="rId16"/>
    <p:sldId id="274" r:id="rId17"/>
    <p:sldId id="279" r:id="rId18"/>
    <p:sldId id="278" r:id="rId19"/>
    <p:sldId id="280" r:id="rId20"/>
    <p:sldId id="281" r:id="rId21"/>
    <p:sldId id="277" r:id="rId22"/>
    <p:sldId id="290" r:id="rId23"/>
    <p:sldId id="288" r:id="rId24"/>
    <p:sldId id="292" r:id="rId25"/>
    <p:sldId id="291" r:id="rId26"/>
  </p:sldIdLst>
  <p:sldSz cx="9144000" cy="6858000" type="screen4x3"/>
  <p:notesSz cx="6670675" cy="9929813"/>
  <p:defaultTextStyle>
    <a:defPPr>
      <a:defRPr lang="en-GB"/>
    </a:defPPr>
    <a:lvl1pPr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mic Sans MS" pitchFamily="64" charset="0"/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mic Sans MS" pitchFamily="64" charset="0"/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mic Sans MS" pitchFamily="64" charset="0"/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mic Sans MS" pitchFamily="64" charset="0"/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117000"/>
      </a:lnSpc>
      <a:spcBef>
        <a:spcPct val="0"/>
      </a:spcBef>
      <a:spcAft>
        <a:spcPct val="0"/>
      </a:spcAft>
      <a:buClr>
        <a:srgbClr val="000000"/>
      </a:buClr>
      <a:buSzPct val="100000"/>
      <a:buFont typeface="Comic Sans MS" pitchFamily="64" charset="0"/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4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0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506" y="1"/>
            <a:ext cx="28906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600"/>
            <a:ext cx="28906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506" y="9431600"/>
            <a:ext cx="2890626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</a:defRPr>
            </a:lvl1pPr>
          </a:lstStyle>
          <a:p>
            <a:fld id="{CFB0A625-B5A6-40FB-A0DC-5387AAF6CB8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1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300" tIns="46150" rIns="92300" bIns="46150" anchor="ctr"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889082" cy="494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46" tIns="47240" rIns="90846" bIns="472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charset="2"/>
              <a:buNone/>
              <a:tabLst>
                <a:tab pos="730705" algn="l"/>
                <a:tab pos="1461409" algn="l"/>
                <a:tab pos="2192114" algn="l"/>
                <a:tab pos="2922819" algn="l"/>
              </a:tabLst>
              <a:defRPr sz="12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8506" y="0"/>
            <a:ext cx="2889081" cy="494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46" tIns="47240" rIns="90846" bIns="472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730705" algn="l"/>
                <a:tab pos="1461409" algn="l"/>
                <a:tab pos="2192114" algn="l"/>
                <a:tab pos="2922819" algn="l"/>
              </a:tabLst>
              <a:defRPr sz="12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7068" y="4716662"/>
            <a:ext cx="5334996" cy="4466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46" tIns="47240" rIns="90846" bIns="47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431599"/>
            <a:ext cx="2889082" cy="494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46" tIns="47240" rIns="90846" bIns="472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charset="2"/>
              <a:buNone/>
              <a:tabLst>
                <a:tab pos="730705" algn="l"/>
                <a:tab pos="1461409" algn="l"/>
                <a:tab pos="2192114" algn="l"/>
                <a:tab pos="2922819" algn="l"/>
              </a:tabLst>
              <a:defRPr sz="12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8506" y="9431599"/>
            <a:ext cx="2889081" cy="494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846" tIns="47240" rIns="90846" bIns="472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730705" algn="l"/>
                <a:tab pos="1461409" algn="l"/>
                <a:tab pos="2192114" algn="l"/>
                <a:tab pos="2922819" algn="l"/>
              </a:tabLst>
              <a:defRPr sz="12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8B8C9BC-DFFC-4356-B10F-35B72A9934A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20206-7019-45C7-98E6-506E11EADD86}" type="slidenum">
              <a:rPr lang="en-GB"/>
              <a:pPr/>
              <a:t>1</a:t>
            </a:fld>
            <a:endParaRPr lang="en-GB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5E0330-7ED8-4AED-9D50-FAB578E7E57B}" type="slidenum">
              <a:rPr lang="en-GB"/>
              <a:pPr/>
              <a:t>15</a:t>
            </a:fld>
            <a:endParaRPr lang="en-GB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A0A421-1E58-4A9E-AEDC-7B42F6BBFB27}" type="slidenum">
              <a:rPr lang="en-GB"/>
              <a:pPr/>
              <a:t>2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253E5B-9884-44AD-BFE8-803362F484D4}" type="slidenum">
              <a:rPr lang="en-GB"/>
              <a:pPr/>
              <a:t>3</a:t>
            </a:fld>
            <a:endParaRPr lang="en-GB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37187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FEDAEC-CA54-40BD-9ECC-689DF80A4D7D}" type="slidenum">
              <a:rPr lang="en-GB"/>
              <a:pPr/>
              <a:t>8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240FE8-5BB5-4F3C-B3FD-C28AC4749B24}" type="slidenum">
              <a:rPr lang="en-GB"/>
              <a:pPr/>
              <a:t>9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240FE8-5BB5-4F3C-B3FD-C28AC4749B24}" type="slidenum">
              <a:rPr lang="en-GB"/>
              <a:pPr/>
              <a:t>10</a:t>
            </a:fld>
            <a:endParaRPr lang="en-GB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08F0F6-42B3-4D51-B651-554EAA626A85}" type="slidenum">
              <a:rPr lang="en-GB"/>
              <a:pPr/>
              <a:t>12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D87A5B-1FEF-44CF-8BA0-7B04338D2F5A}" type="slidenum">
              <a:rPr lang="en-GB"/>
              <a:pPr/>
              <a:t>13</a:t>
            </a:fld>
            <a:endParaRPr lang="en-GB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B039C3-0951-441B-A293-7A36E240F856}" type="slidenum">
              <a:rPr lang="en-GB"/>
              <a:pPr/>
              <a:t>14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7068" y="4716662"/>
            <a:ext cx="5336540" cy="44684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70C009-F884-4A07-AE59-7DDFDFC7B9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084D20-5249-4C37-832B-15FD2D7F2B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0813"/>
            <a:ext cx="1922463" cy="5424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0813"/>
            <a:ext cx="5619750" cy="542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558284-71AA-49D1-AAB3-D5F924267F2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6A1091-E804-4856-BFCB-838A63D700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0A0899-FFCE-478D-9CAF-41E0BEDC99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E33C0E-409B-4BEC-AEFB-C5F43F4B8C3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EBB328-9307-4B36-8FA4-F43A77B98A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A5004E-1AC8-48B5-9908-E53DF9DF4A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BFDAB1-3832-461B-A539-BBF2B16129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FC99C9-3C9C-4A2D-9659-3080CBEBBAA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C0F209-A7A5-4B50-8DC0-0EB1D9A2A0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50CB56-E804-4032-B914-F897EA9FECD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D2FBE1-F9D4-4D36-BEF2-18031FC994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F070E2-7C90-42BD-AEB3-B3EF042933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11300"/>
            <a:ext cx="2055813" cy="461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11300"/>
            <a:ext cx="6019800" cy="461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287794-4202-4094-BBBE-8DBCC42349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11300"/>
            <a:ext cx="6399213" cy="2271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01FEDD0B-E887-4BB5-9D06-CE7726A66B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7D3E52-8AC9-4012-957D-7CDC29029D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0313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828800"/>
            <a:ext cx="3771900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30B6F0-D841-48D7-B638-1A184DC163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5E5E6F-CDB2-42A5-85AE-3451F1F7A5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DFDD6B-424E-4281-927D-B8977404A8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9B7808-758B-42E6-B6C2-925D586E13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07824B-D202-4C23-A610-6F32F69ABC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147B3B-D81A-4308-99B0-5035368CDA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 rot="18420000">
            <a:off x="7776369" y="-13494"/>
            <a:ext cx="1162050" cy="2084388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0813"/>
            <a:ext cx="6869113" cy="159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4613" cy="374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3716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7183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</a:defRPr>
            </a:lvl1pPr>
          </a:lstStyle>
          <a:p>
            <a:fld id="{546249FB-9AE2-4717-BFE3-A6CA4EE7072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 rot="18420000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rgbClr val="703D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 rot="18420000">
            <a:off x="7831138" y="193675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rgbClr val="FFB8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7938" y="5540375"/>
            <a:ext cx="1782762" cy="1244600"/>
            <a:chOff x="5" y="3490"/>
            <a:chExt cx="1123" cy="784"/>
          </a:xfrm>
        </p:grpSpPr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E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43" name="Group 19"/>
            <p:cNvGrpSpPr>
              <a:grpSpLocks/>
            </p:cNvGrpSpPr>
            <p:nvPr/>
          </p:nvGrpSpPr>
          <p:grpSpPr bwMode="auto">
            <a:xfrm>
              <a:off x="5" y="3490"/>
              <a:ext cx="1123" cy="779"/>
              <a:chOff x="5" y="3490"/>
              <a:chExt cx="1123" cy="779"/>
            </a:xfrm>
          </p:grpSpPr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>
                <a:off x="499" y="3562"/>
                <a:ext cx="547" cy="707"/>
                <a:chOff x="499" y="3562"/>
                <a:chExt cx="547" cy="707"/>
              </a:xfrm>
            </p:grpSpPr>
            <p:sp>
              <p:nvSpPr>
                <p:cNvPr id="1045" name="Freeform 2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6" name="Freeform 2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7" name="Freeform 2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48" name="Freeform 2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50" name="Freeform 2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5" y="3490"/>
                <a:ext cx="1123" cy="677"/>
                <a:chOff x="5" y="3490"/>
                <a:chExt cx="1123" cy="677"/>
              </a:xfrm>
            </p:grpSpPr>
            <p:sp>
              <p:nvSpPr>
                <p:cNvPr id="1052" name="Freeform 28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3" name="Freeform 29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4" name="Freeform 30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5" name="Freeform 31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6" name="Freeform 32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7" name="Freeform 33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8" name="Freeform 34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59" name="Freeform 35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060" name="Group 36"/>
          <p:cNvGrpSpPr>
            <a:grpSpLocks/>
          </p:cNvGrpSpPr>
          <p:nvPr/>
        </p:nvGrpSpPr>
        <p:grpSpPr bwMode="auto">
          <a:xfrm>
            <a:off x="8680450" y="2116138"/>
            <a:ext cx="384175" cy="4306887"/>
            <a:chOff x="5468" y="1333"/>
            <a:chExt cx="242" cy="2713"/>
          </a:xfrm>
        </p:grpSpPr>
        <p:sp>
          <p:nvSpPr>
            <p:cNvPr id="1061" name="Freeform 37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7172325" y="-87313"/>
            <a:ext cx="2425700" cy="2246313"/>
            <a:chOff x="4518" y="-55"/>
            <a:chExt cx="1528" cy="1415"/>
          </a:xfrm>
        </p:grpSpPr>
        <p:grpSp>
          <p:nvGrpSpPr>
            <p:cNvPr id="1064" name="Group 40"/>
            <p:cNvGrpSpPr>
              <a:grpSpLocks/>
            </p:cNvGrpSpPr>
            <p:nvPr/>
          </p:nvGrpSpPr>
          <p:grpSpPr bwMode="auto">
            <a:xfrm>
              <a:off x="4518" y="-55"/>
              <a:ext cx="1528" cy="1415"/>
              <a:chOff x="4518" y="-55"/>
              <a:chExt cx="1528" cy="1415"/>
            </a:xfrm>
          </p:grpSpPr>
          <p:sp>
            <p:nvSpPr>
              <p:cNvPr id="1065" name="Freeform 41"/>
              <p:cNvSpPr>
                <a:spLocks noChangeArrowheads="1"/>
              </p:cNvSpPr>
              <p:nvPr/>
            </p:nvSpPr>
            <p:spPr bwMode="auto">
              <a:xfrm rot="18420000">
                <a:off x="5429" y="1087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66" name="Group 42"/>
              <p:cNvGrpSpPr>
                <a:grpSpLocks/>
              </p:cNvGrpSpPr>
              <p:nvPr/>
            </p:nvGrpSpPr>
            <p:grpSpPr bwMode="auto">
              <a:xfrm>
                <a:off x="4518" y="-55"/>
                <a:ext cx="1528" cy="1415"/>
                <a:chOff x="4518" y="-55"/>
                <a:chExt cx="1528" cy="1415"/>
              </a:xfrm>
            </p:grpSpPr>
            <p:sp>
              <p:nvSpPr>
                <p:cNvPr id="1067" name="Freeform 43"/>
                <p:cNvSpPr>
                  <a:spLocks noChangeArrowheads="1"/>
                </p:cNvSpPr>
                <p:nvPr/>
              </p:nvSpPr>
              <p:spPr bwMode="auto">
                <a:xfrm rot="18420000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8" name="Freeform 44"/>
                <p:cNvSpPr>
                  <a:spLocks noChangeArrowheads="1"/>
                </p:cNvSpPr>
                <p:nvPr/>
              </p:nvSpPr>
              <p:spPr bwMode="auto">
                <a:xfrm rot="18420000">
                  <a:off x="5047" y="333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69" name="Freeform 45"/>
                <p:cNvSpPr>
                  <a:spLocks noChangeArrowheads="1"/>
                </p:cNvSpPr>
                <p:nvPr/>
              </p:nvSpPr>
              <p:spPr bwMode="auto">
                <a:xfrm rot="18420000">
                  <a:off x="4858" y="184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0" name="Freeform 46"/>
                <p:cNvSpPr>
                  <a:spLocks noChangeArrowheads="1"/>
                </p:cNvSpPr>
                <p:nvPr/>
              </p:nvSpPr>
              <p:spPr bwMode="auto">
                <a:xfrm rot="18420000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1" name="Freeform 47"/>
                <p:cNvSpPr>
                  <a:spLocks noChangeArrowheads="1"/>
                </p:cNvSpPr>
                <p:nvPr/>
              </p:nvSpPr>
              <p:spPr bwMode="auto">
                <a:xfrm rot="18420000">
                  <a:off x="5296" y="898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2" name="Freeform 48"/>
                <p:cNvSpPr>
                  <a:spLocks noChangeArrowheads="1"/>
                </p:cNvSpPr>
                <p:nvPr/>
              </p:nvSpPr>
              <p:spPr bwMode="auto">
                <a:xfrm rot="18420000">
                  <a:off x="5252" y="807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3" name="Freeform 49"/>
                <p:cNvSpPr>
                  <a:spLocks noChangeArrowheads="1"/>
                </p:cNvSpPr>
                <p:nvPr/>
              </p:nvSpPr>
              <p:spPr bwMode="auto">
                <a:xfrm rot="18420000">
                  <a:off x="4984" y="211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4" name="Freeform 50"/>
                <p:cNvSpPr>
                  <a:spLocks noChangeArrowheads="1"/>
                </p:cNvSpPr>
                <p:nvPr/>
              </p:nvSpPr>
              <p:spPr bwMode="auto">
                <a:xfrm rot="18420000">
                  <a:off x="4947" y="143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fontAlgn="base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rgbClr val="FFEF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11300"/>
            <a:ext cx="63992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 b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610FDAEC-5BF4-4BD2-BE05-6CB7DFF29365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95263" y="234950"/>
            <a:ext cx="3786187" cy="1776413"/>
            <a:chOff x="123" y="148"/>
            <a:chExt cx="2385" cy="1119"/>
          </a:xfrm>
        </p:grpSpPr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123" y="148"/>
              <a:ext cx="2385" cy="1080"/>
              <a:chOff x="123" y="148"/>
              <a:chExt cx="2385" cy="1080"/>
            </a:xfrm>
          </p:grpSpPr>
          <p:sp>
            <p:nvSpPr>
              <p:cNvPr id="2059" name="Freeform 11"/>
              <p:cNvSpPr>
                <a:spLocks noChangeArrowheads="1"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0" name="Freeform 12"/>
              <p:cNvSpPr>
                <a:spLocks noChangeArrowheads="1"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 noChangeArrowheads="1"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 noChangeArrowheads="1"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" name="Freeform 15"/>
              <p:cNvSpPr>
                <a:spLocks noChangeArrowheads="1"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7797800" y="4318000"/>
            <a:ext cx="977900" cy="1157288"/>
            <a:chOff x="4912" y="2720"/>
            <a:chExt cx="616" cy="729"/>
          </a:xfrm>
        </p:grpSpPr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 rot="7320000">
              <a:off x="4910" y="2935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 rot="7320000">
              <a:off x="4894" y="2922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03D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 rot="7320000">
              <a:off x="5001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68" name="Group 20"/>
            <p:cNvGrpSpPr>
              <a:grpSpLocks/>
            </p:cNvGrpSpPr>
            <p:nvPr/>
          </p:nvGrpSpPr>
          <p:grpSpPr bwMode="auto">
            <a:xfrm>
              <a:off x="4912" y="2720"/>
              <a:ext cx="616" cy="729"/>
              <a:chOff x="4912" y="2720"/>
              <a:chExt cx="616" cy="729"/>
            </a:xfrm>
          </p:grpSpPr>
          <p:sp>
            <p:nvSpPr>
              <p:cNvPr id="2069" name="Freeform 21"/>
              <p:cNvSpPr>
                <a:spLocks noChangeArrowheads="1"/>
              </p:cNvSpPr>
              <p:nvPr/>
            </p:nvSpPr>
            <p:spPr bwMode="auto">
              <a:xfrm rot="7320000">
                <a:off x="4989" y="3191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0" name="Freeform 22"/>
              <p:cNvSpPr>
                <a:spLocks noChangeArrowheads="1"/>
              </p:cNvSpPr>
              <p:nvPr/>
            </p:nvSpPr>
            <p:spPr bwMode="auto">
              <a:xfrm rot="7320000">
                <a:off x="4889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1" name="Freeform 23"/>
              <p:cNvSpPr>
                <a:spLocks noChangeArrowheads="1"/>
              </p:cNvSpPr>
              <p:nvPr/>
            </p:nvSpPr>
            <p:spPr bwMode="auto">
              <a:xfrm rot="7320000">
                <a:off x="5063" y="2996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2" name="Freeform 24"/>
              <p:cNvSpPr>
                <a:spLocks noChangeArrowheads="1"/>
              </p:cNvSpPr>
              <p:nvPr/>
            </p:nvSpPr>
            <p:spPr bwMode="auto">
              <a:xfrm rot="7320000">
                <a:off x="5364" y="2875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73" name="Freeform 25"/>
              <p:cNvSpPr>
                <a:spLocks noChangeArrowheads="1"/>
              </p:cNvSpPr>
              <p:nvPr/>
            </p:nvSpPr>
            <p:spPr bwMode="auto">
              <a:xfrm rot="7320000">
                <a:off x="5137" y="2999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74" name="Freeform 26"/>
          <p:cNvSpPr>
            <a:spLocks noChangeArrowheads="1"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320">
            <a:solidFill>
              <a:srgbClr val="703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5" name="Freeform 27"/>
          <p:cNvSpPr>
            <a:spLocks noChangeArrowheads="1"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48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2pPr>
      <a:lvl3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3pPr>
      <a:lvl4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4pPr>
      <a:lvl5pPr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defRPr sz="4400">
          <a:solidFill>
            <a:srgbClr val="000000"/>
          </a:solidFill>
          <a:latin typeface="Comic Sans MS" pitchFamily="64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fontAlgn="base">
        <a:lnSpc>
          <a:spcPct val="11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11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1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1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Comic Sans MS" pitchFamily="6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2420938"/>
            <a:ext cx="7772400" cy="1171575"/>
          </a:xfrm>
          <a:solidFill>
            <a:srgbClr val="A50021"/>
          </a:solidFill>
          <a:ln/>
          <a:effectLst>
            <a:outerShdw dist="40186" dir="1096358" algn="ctr" rotWithShape="0">
              <a:srgbClr val="FFB800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Bonnyrigg</a:t>
            </a: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Primary School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76375" y="5373688"/>
            <a:ext cx="640080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80000"/>
              </a:lnSpc>
              <a:spcBef>
                <a:spcPts val="1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b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1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>
                <a:solidFill>
                  <a:srgbClr val="000000"/>
                </a:solidFill>
              </a:rPr>
              <a:t>Welcome to Primary 1</a:t>
            </a:r>
          </a:p>
          <a:p>
            <a:pPr algn="ctr">
              <a:lnSpc>
                <a:spcPct val="80000"/>
              </a:lnSpc>
              <a:spcBef>
                <a:spcPts val="1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b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2656"/>
            <a:ext cx="6870700" cy="7920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The </a:t>
            </a:r>
            <a:r>
              <a:rPr lang="en-GB" dirty="0"/>
              <a:t>S</a:t>
            </a:r>
            <a:r>
              <a:rPr lang="en-GB" dirty="0" smtClean="0"/>
              <a:t>chool </a:t>
            </a:r>
            <a:r>
              <a:rPr lang="en-GB" dirty="0"/>
              <a:t>D</a:t>
            </a:r>
            <a:r>
              <a:rPr lang="en-GB" dirty="0" smtClean="0"/>
              <a:t>ay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832"/>
            <a:ext cx="7696200" cy="3096344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First full day </a:t>
            </a:r>
            <a:r>
              <a:rPr lang="en-GB" sz="2400" b="1" dirty="0" smtClean="0"/>
              <a:t>– Monday 27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August</a:t>
            </a:r>
            <a:endParaRPr lang="en-GB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8.50am </a:t>
            </a:r>
            <a:r>
              <a:rPr lang="en-GB" sz="2400" dirty="0"/>
              <a:t>start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10.30 – </a:t>
            </a:r>
            <a:r>
              <a:rPr lang="en-GB" sz="2400" dirty="0" smtClean="0"/>
              <a:t>10.45am </a:t>
            </a:r>
            <a:r>
              <a:rPr lang="en-GB" sz="2400" dirty="0"/>
              <a:t>play time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12.00 – 1.00pm lunchtime</a:t>
            </a:r>
            <a:endParaRPr lang="en-GB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3.15pm   home </a:t>
            </a:r>
            <a:r>
              <a:rPr lang="en-GB" sz="2400" dirty="0"/>
              <a:t>time (Monday – Thursday)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12.25pm </a:t>
            </a:r>
            <a:r>
              <a:rPr lang="en-GB" sz="2400" dirty="0"/>
              <a:t>home time (Friday)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/>
              <a:t>   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/>
              <a:t>  </a:t>
            </a:r>
            <a:endParaRPr lang="en-GB" sz="2400" b="1" dirty="0"/>
          </a:p>
          <a:p>
            <a:pPr>
              <a:lnSpc>
                <a:spcPct val="80000"/>
              </a:lnSpc>
              <a:spcBef>
                <a:spcPts val="6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 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980729"/>
            <a:ext cx="123151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in the hall</a:t>
            </a:r>
          </a:p>
          <a:p>
            <a:r>
              <a:rPr lang="en-GB" dirty="0" smtClean="0"/>
              <a:t>Free school lunches</a:t>
            </a:r>
          </a:p>
          <a:p>
            <a:r>
              <a:rPr lang="en-GB" dirty="0" smtClean="0"/>
              <a:t>Packed lunches</a:t>
            </a:r>
          </a:p>
          <a:p>
            <a:r>
              <a:rPr lang="en-GB" dirty="0" smtClean="0"/>
              <a:t>Trial lunch (Friday 22nd June)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6870700" cy="6921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/>
              <a:t>Curriculum for Excellence</a:t>
            </a:r>
            <a:endParaRPr lang="en-GB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3" cstate="print"/>
          <a:srcRect l="36420" t="23416" r="34648" b="7683"/>
          <a:stretch>
            <a:fillRect/>
          </a:stretch>
        </p:blipFill>
        <p:spPr bwMode="auto">
          <a:xfrm>
            <a:off x="2771775" y="1628775"/>
            <a:ext cx="3527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531813"/>
            <a:ext cx="6870700" cy="1600201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Curriculum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39863" y="2700338"/>
            <a:ext cx="6275387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FF0000"/>
                </a:solidFill>
              </a:rPr>
              <a:t>Active play</a:t>
            </a:r>
          </a:p>
          <a:p>
            <a:pPr algn="ctr"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i="1">
                <a:solidFill>
                  <a:srgbClr val="000000"/>
                </a:solidFill>
              </a:rPr>
              <a:t>supporting and enhancing classroom learning</a:t>
            </a:r>
            <a:r>
              <a:rPr lang="en-GB" sz="3200" i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1079500"/>
            <a:ext cx="2160587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1079500"/>
            <a:ext cx="2160588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933825"/>
            <a:ext cx="2089150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933825"/>
            <a:ext cx="2160587" cy="162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79613" y="5734050"/>
            <a:ext cx="11525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0000"/>
                </a:solidFill>
              </a:rPr>
              <a:t>Problem solving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19475" y="5734050"/>
            <a:ext cx="11525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0000"/>
                </a:solidFill>
              </a:rPr>
              <a:t>Team work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87900" y="5734050"/>
            <a:ext cx="11525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0000"/>
                </a:solidFill>
              </a:rPr>
              <a:t>Thinking skills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372225" y="5876925"/>
            <a:ext cx="17287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FF0000"/>
                </a:solidFill>
              </a:rPr>
              <a:t>Imagination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68313" y="1079500"/>
            <a:ext cx="1152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jigsaws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79388" y="2417763"/>
            <a:ext cx="11525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sand and water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019925" y="5373688"/>
            <a:ext cx="1152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gluing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019925" y="1619250"/>
            <a:ext cx="15843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junk modelling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019925" y="900113"/>
            <a:ext cx="12969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clay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00113" y="4941888"/>
            <a:ext cx="1152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painting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008063" y="1792288"/>
            <a:ext cx="1152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library 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308850" y="2708275"/>
            <a:ext cx="14398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computer 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380288" y="3860800"/>
            <a:ext cx="1512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 smtClean="0">
                <a:solidFill>
                  <a:srgbClr val="000000"/>
                </a:solidFill>
              </a:rPr>
              <a:t> 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451725" y="4581525"/>
            <a:ext cx="11525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dressing up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68313" y="4221163"/>
            <a:ext cx="1152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solidFill>
                  <a:srgbClr val="000000"/>
                </a:solidFill>
              </a:rPr>
              <a:t>drawing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60350"/>
            <a:ext cx="6870700" cy="9794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Health and Safety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132855"/>
            <a:ext cx="7696200" cy="2975719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Start and end of day – </a:t>
            </a:r>
            <a:r>
              <a:rPr lang="en-GB" sz="2400" dirty="0" smtClean="0"/>
              <a:t>handover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Playground safety</a:t>
            </a: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Accidents/illness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Allergies/medicines</a:t>
            </a:r>
            <a:endParaRPr lang="en-GB" sz="2400" dirty="0"/>
          </a:p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933825"/>
            <a:ext cx="2640013" cy="273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11525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Contact with School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696200" cy="4125912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Absences – 0131 271</a:t>
            </a:r>
            <a:r>
              <a:rPr lang="en-GB" sz="1600" dirty="0" smtClean="0"/>
              <a:t> 4570 (</a:t>
            </a:r>
            <a:r>
              <a:rPr lang="en-GB" sz="1600" dirty="0"/>
              <a:t>between 8.10am and 8.50am)</a:t>
            </a:r>
            <a:r>
              <a:rPr lang="x-none" sz="1600" dirty="0">
                <a:cs typeface="Arial" charset="0"/>
              </a:rPr>
              <a:t>‏</a:t>
            </a:r>
            <a:endParaRPr lang="en-GB" sz="1600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Money </a:t>
            </a:r>
            <a:r>
              <a:rPr lang="en-GB" sz="1600" dirty="0"/>
              <a:t>– </a:t>
            </a:r>
            <a:r>
              <a:rPr lang="en-GB" sz="1600" dirty="0" err="1" smtClean="0"/>
              <a:t>ParentPay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Homework </a:t>
            </a:r>
            <a:r>
              <a:rPr lang="en-GB" sz="1600" dirty="0" smtClean="0"/>
              <a:t>diaries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Class Assembly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Parent consultations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err="1" smtClean="0"/>
              <a:t>Termly</a:t>
            </a:r>
            <a:r>
              <a:rPr lang="en-GB" sz="1600" dirty="0" smtClean="0"/>
              <a:t> bulletins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Keep </a:t>
            </a:r>
            <a:r>
              <a:rPr lang="en-GB" sz="1600" dirty="0"/>
              <a:t>school updated about any changes in information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/>
              <a:t>School must be informed of appointments during the school day and your child must be collected by a named </a:t>
            </a:r>
            <a:r>
              <a:rPr lang="en-GB" sz="1600" dirty="0" smtClean="0"/>
              <a:t>adult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/>
              <a:t>Open door policy</a:t>
            </a:r>
            <a:endParaRPr lang="en-GB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6869113" cy="841375"/>
          </a:xfrm>
        </p:spPr>
        <p:txBody>
          <a:bodyPr/>
          <a:lstStyle/>
          <a:p>
            <a:r>
              <a:rPr lang="en-GB" sz="4000" dirty="0"/>
              <a:t>Midlothian</a:t>
            </a:r>
            <a:r>
              <a:rPr lang="en-GB" sz="4000" dirty="0" smtClean="0"/>
              <a:t> Website</a:t>
            </a:r>
            <a:endParaRPr lang="en-GB" sz="4000" dirty="0"/>
          </a:p>
        </p:txBody>
      </p:sp>
      <p:pic>
        <p:nvPicPr>
          <p:cNvPr id="4" name="Picture 3" descr="mid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74006"/>
            <a:ext cx="7772400" cy="3953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6869113" cy="841375"/>
          </a:xfrm>
        </p:spPr>
        <p:txBody>
          <a:bodyPr/>
          <a:lstStyle/>
          <a:p>
            <a:r>
              <a:rPr lang="en-GB" sz="4000"/>
              <a:t>School Website</a:t>
            </a:r>
          </a:p>
        </p:txBody>
      </p:sp>
      <p:pic>
        <p:nvPicPr>
          <p:cNvPr id="5" name="Picture 4" descr="website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57476" cy="438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6869113" cy="841375"/>
          </a:xfrm>
        </p:spPr>
        <p:txBody>
          <a:bodyPr/>
          <a:lstStyle/>
          <a:p>
            <a:r>
              <a:rPr lang="en-GB" sz="4000" dirty="0" err="1" smtClean="0"/>
              <a:t>Facebook</a:t>
            </a:r>
            <a:endParaRPr lang="en-GB" sz="4000" dirty="0"/>
          </a:p>
        </p:txBody>
      </p:sp>
      <p:pic>
        <p:nvPicPr>
          <p:cNvPr id="5" name="Picture 4" descr="facebook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216393" cy="4011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6869113" cy="841375"/>
          </a:xfrm>
        </p:spPr>
        <p:txBody>
          <a:bodyPr/>
          <a:lstStyle/>
          <a:p>
            <a:r>
              <a:rPr lang="en-GB" sz="4000" dirty="0" smtClean="0"/>
              <a:t>Twitter</a:t>
            </a:r>
            <a:endParaRPr lang="en-GB" sz="4000" dirty="0"/>
          </a:p>
        </p:txBody>
      </p:sp>
      <p:sp>
        <p:nvSpPr>
          <p:cNvPr id="8194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91204"/>
            <a:ext cx="4104456" cy="2138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4869160"/>
            <a:ext cx="3096344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@bonnyrigg1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-531813"/>
            <a:ext cx="6870700" cy="1600201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Things we will cover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1260475"/>
            <a:ext cx="7696200" cy="4751388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Welcome pack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First </a:t>
            </a:r>
            <a:r>
              <a:rPr lang="en-GB" sz="2400" dirty="0"/>
              <a:t>day at school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Settling in </a:t>
            </a:r>
            <a:endParaRPr lang="en-GB" sz="2400" dirty="0" smtClean="0"/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Lunch</a:t>
            </a:r>
            <a:endParaRPr lang="en-GB" sz="2400" dirty="0"/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Curriculum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Health and </a:t>
            </a:r>
            <a:r>
              <a:rPr lang="en-GB" sz="2400" dirty="0" smtClean="0"/>
              <a:t>safety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Classes</a:t>
            </a:r>
            <a:endParaRPr lang="en-GB" sz="2400" dirty="0"/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Contact with school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Helpers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What will we need?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Questions </a:t>
            </a:r>
            <a:endParaRPr lang="en-GB" sz="2400" dirty="0"/>
          </a:p>
          <a:p>
            <a:pPr>
              <a:lnSpc>
                <a:spcPct val="90000"/>
              </a:lnSpc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000375"/>
            <a:ext cx="2566987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869112" cy="768350"/>
          </a:xfrm>
        </p:spPr>
        <p:txBody>
          <a:bodyPr/>
          <a:lstStyle/>
          <a:p>
            <a:r>
              <a:rPr lang="en-GB" sz="4000" dirty="0" smtClean="0"/>
              <a:t>What do we need?</a:t>
            </a:r>
            <a:endParaRPr lang="en-GB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694613" cy="446405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GB" sz="2000" dirty="0"/>
              <a:t>Uniform</a:t>
            </a:r>
          </a:p>
          <a:p>
            <a:pPr>
              <a:lnSpc>
                <a:spcPct val="107000"/>
              </a:lnSpc>
            </a:pPr>
            <a:r>
              <a:rPr lang="en-GB" sz="2000" dirty="0"/>
              <a:t>Bag</a:t>
            </a:r>
          </a:p>
          <a:p>
            <a:pPr>
              <a:lnSpc>
                <a:spcPct val="107000"/>
              </a:lnSpc>
            </a:pPr>
            <a:r>
              <a:rPr lang="en-GB" sz="2000" dirty="0"/>
              <a:t>Gym shoes</a:t>
            </a:r>
          </a:p>
          <a:p>
            <a:pPr>
              <a:lnSpc>
                <a:spcPct val="107000"/>
              </a:lnSpc>
            </a:pPr>
            <a:r>
              <a:rPr lang="en-GB" sz="2000" dirty="0"/>
              <a:t>PE kit</a:t>
            </a:r>
          </a:p>
          <a:p>
            <a:pPr>
              <a:lnSpc>
                <a:spcPct val="107000"/>
              </a:lnSpc>
            </a:pPr>
            <a:r>
              <a:rPr lang="en-GB" sz="2000" dirty="0"/>
              <a:t>Pencil case – pencils, rubber, sharpener, ruler</a:t>
            </a:r>
          </a:p>
          <a:p>
            <a:pPr>
              <a:lnSpc>
                <a:spcPct val="107000"/>
              </a:lnSpc>
            </a:pPr>
            <a:r>
              <a:rPr lang="en-GB" sz="2000" dirty="0"/>
              <a:t>Healthy snack</a:t>
            </a:r>
          </a:p>
          <a:p>
            <a:pPr>
              <a:lnSpc>
                <a:spcPct val="107000"/>
              </a:lnSpc>
            </a:pPr>
            <a:r>
              <a:rPr lang="en-GB" sz="2000" dirty="0"/>
              <a:t>Healthy drink (no fizzy juice)</a:t>
            </a:r>
          </a:p>
          <a:p>
            <a:pPr>
              <a:lnSpc>
                <a:spcPct val="107000"/>
              </a:lnSpc>
              <a:buFont typeface="Comic Sans MS" pitchFamily="64" charset="0"/>
              <a:buNone/>
            </a:pPr>
            <a:r>
              <a:rPr lang="en-GB" sz="2000" dirty="0"/>
              <a:t>ALL items labelled</a:t>
            </a:r>
            <a:endParaRPr lang="en-GB" sz="2000" dirty="0" smtClean="0"/>
          </a:p>
          <a:p>
            <a:pPr>
              <a:lnSpc>
                <a:spcPct val="107000"/>
              </a:lnSpc>
            </a:pPr>
            <a:endParaRPr lang="en-GB" sz="2000" dirty="0" smtClean="0"/>
          </a:p>
          <a:p>
            <a:pPr>
              <a:lnSpc>
                <a:spcPct val="107000"/>
              </a:lnSpc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Boats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dirty="0" smtClean="0"/>
              <a:t>ring</a:t>
            </a:r>
          </a:p>
          <a:p>
            <a:r>
              <a:rPr lang="en-US" b="1" dirty="0" smtClean="0"/>
              <a:t>O</a:t>
            </a:r>
            <a:r>
              <a:rPr lang="en-US" dirty="0" smtClean="0"/>
              <a:t>ur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dults 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o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chool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3"/>
            <a:ext cx="6869113" cy="839787"/>
          </a:xfrm>
        </p:spPr>
        <p:txBody>
          <a:bodyPr/>
          <a:lstStyle/>
          <a:p>
            <a:r>
              <a:rPr lang="en-US" dirty="0" smtClean="0"/>
              <a:t>Welcome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694613" cy="4802088"/>
          </a:xfrm>
        </p:spPr>
        <p:txBody>
          <a:bodyPr/>
          <a:lstStyle/>
          <a:p>
            <a:r>
              <a:rPr lang="en-GB" sz="2800" smtClean="0"/>
              <a:t>Welcome </a:t>
            </a:r>
            <a:r>
              <a:rPr lang="en-GB" sz="2800" dirty="0" smtClean="0"/>
              <a:t>to </a:t>
            </a:r>
            <a:r>
              <a:rPr lang="en-GB" sz="2800" dirty="0" err="1" smtClean="0"/>
              <a:t>Bonnyrigg</a:t>
            </a:r>
            <a:r>
              <a:rPr lang="en-GB" sz="2800" dirty="0" smtClean="0"/>
              <a:t> School</a:t>
            </a:r>
            <a:endParaRPr lang="en-US" sz="2800" dirty="0" smtClean="0"/>
          </a:p>
          <a:p>
            <a:r>
              <a:rPr lang="en-US" sz="2800" dirty="0" smtClean="0"/>
              <a:t>Reading Information – booklet</a:t>
            </a:r>
          </a:p>
          <a:p>
            <a:r>
              <a:rPr lang="en-US" sz="2800" dirty="0" smtClean="0"/>
              <a:t>Parent Volunteer – booklet</a:t>
            </a:r>
          </a:p>
          <a:p>
            <a:r>
              <a:rPr lang="en-US" sz="2800" dirty="0" smtClean="0"/>
              <a:t>Milk- order form</a:t>
            </a:r>
          </a:p>
          <a:p>
            <a:r>
              <a:rPr lang="en-US" sz="2800" dirty="0" smtClean="0"/>
              <a:t>Park Smart – letter</a:t>
            </a:r>
          </a:p>
          <a:p>
            <a:r>
              <a:rPr lang="en-US" sz="2800" dirty="0" err="1" smtClean="0"/>
              <a:t>Bonnyrigg</a:t>
            </a:r>
            <a:r>
              <a:rPr lang="en-US" sz="2800" dirty="0" smtClean="0"/>
              <a:t> Safe Routes to School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Still to come..............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4613" cy="4552528"/>
          </a:xfrm>
        </p:spPr>
        <p:txBody>
          <a:bodyPr/>
          <a:lstStyle/>
          <a:p>
            <a:r>
              <a:rPr lang="en-GB" sz="2000" b="1" dirty="0" smtClean="0"/>
              <a:t>Play date</a:t>
            </a:r>
            <a:r>
              <a:rPr lang="en-GB" sz="2000" dirty="0" smtClean="0"/>
              <a:t> Monday 11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9.45am/1.30pm</a:t>
            </a:r>
          </a:p>
          <a:p>
            <a:r>
              <a:rPr lang="en-GB" sz="2000" b="1" dirty="0" smtClean="0"/>
              <a:t>Meet your Buddy </a:t>
            </a:r>
          </a:p>
          <a:p>
            <a:pPr>
              <a:buNone/>
            </a:pPr>
            <a:r>
              <a:rPr lang="en-GB" sz="2000" dirty="0" smtClean="0"/>
              <a:t>    Tuesday 12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9.45am/1.30pm </a:t>
            </a:r>
            <a:r>
              <a:rPr lang="en-US" sz="2000" dirty="0" smtClean="0"/>
              <a:t>and  Wednesday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June </a:t>
            </a:r>
            <a:r>
              <a:rPr lang="en-GB" sz="2000" dirty="0" smtClean="0"/>
              <a:t>9.45am/1.30pm</a:t>
            </a:r>
          </a:p>
          <a:p>
            <a:r>
              <a:rPr lang="en-GB" sz="2000" b="1" dirty="0" smtClean="0"/>
              <a:t>Reading Workshop </a:t>
            </a:r>
            <a:r>
              <a:rPr lang="en-GB" sz="2000" dirty="0" smtClean="0"/>
              <a:t>Tuesday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1.15pm</a:t>
            </a:r>
          </a:p>
          <a:p>
            <a:r>
              <a:rPr lang="en-GB" sz="2000" b="1" dirty="0" smtClean="0"/>
              <a:t>Step Up Assembly </a:t>
            </a:r>
            <a:r>
              <a:rPr lang="en-GB" sz="2000" dirty="0" smtClean="0"/>
              <a:t>Tuesday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2.15pm</a:t>
            </a:r>
          </a:p>
          <a:p>
            <a:r>
              <a:rPr lang="en-GB" sz="2000" b="1" dirty="0" smtClean="0"/>
              <a:t>Coffee and Celebrations/Tea and Tissues </a:t>
            </a:r>
            <a:r>
              <a:rPr lang="en-GB" sz="2000" dirty="0" smtClean="0"/>
              <a:t>Monday 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August 9.00am/1.10pm</a:t>
            </a:r>
          </a:p>
          <a:p>
            <a:r>
              <a:rPr lang="en-GB" sz="2000" b="1" dirty="0" smtClean="0"/>
              <a:t>Curriculum Meeting </a:t>
            </a:r>
            <a:r>
              <a:rPr lang="en-GB" sz="2000" dirty="0" smtClean="0"/>
              <a:t>Friday 25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August 9.15am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Parent Council/Fundraising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800225" y="360363"/>
            <a:ext cx="4975225" cy="1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0">
                <a:solidFill>
                  <a:srgbClr val="000000"/>
                </a:solidFill>
              </a:rPr>
              <a:t>Questions?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60588"/>
            <a:ext cx="3952875" cy="322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869112" cy="768350"/>
          </a:xfrm>
        </p:spPr>
        <p:txBody>
          <a:bodyPr/>
          <a:lstStyle/>
          <a:p>
            <a:r>
              <a:rPr lang="en-GB" sz="4000" dirty="0" smtClean="0"/>
              <a:t>Further Information</a:t>
            </a:r>
            <a:endParaRPr lang="en-GB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694613" cy="4200526"/>
          </a:xfrm>
        </p:spPr>
        <p:txBody>
          <a:bodyPr/>
          <a:lstStyle/>
          <a:p>
            <a:pPr>
              <a:lnSpc>
                <a:spcPct val="107000"/>
              </a:lnSpc>
            </a:pPr>
            <a:endParaRPr lang="en-GB" sz="2000" dirty="0" smtClean="0"/>
          </a:p>
          <a:p>
            <a:pPr>
              <a:lnSpc>
                <a:spcPct val="107000"/>
              </a:lnSpc>
            </a:pPr>
            <a:endParaRPr lang="en-GB" sz="2000" dirty="0" smtClean="0"/>
          </a:p>
          <a:p>
            <a:pPr>
              <a:lnSpc>
                <a:spcPct val="107000"/>
              </a:lnSpc>
            </a:pPr>
            <a:endParaRPr lang="en-GB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 smtClean="0"/>
              <a:t>Parksmart</a:t>
            </a:r>
            <a:endParaRPr lang="en-GB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/>
              <a:t>Before and After School Childcare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/>
              <a:t>Lunches</a:t>
            </a:r>
          </a:p>
          <a:p>
            <a:pPr>
              <a:lnSpc>
                <a:spcPct val="107000"/>
              </a:lnSpc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3"/>
            <a:ext cx="6869113" cy="901923"/>
          </a:xfrm>
        </p:spPr>
        <p:txBody>
          <a:bodyPr/>
          <a:lstStyle/>
          <a:p>
            <a:r>
              <a:rPr lang="en-GB" dirty="0" smtClean="0"/>
              <a:t>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694613" cy="4823048"/>
          </a:xfrm>
        </p:spPr>
        <p:txBody>
          <a:bodyPr/>
          <a:lstStyle/>
          <a:p>
            <a:r>
              <a:rPr lang="en-GB" sz="2000" dirty="0" smtClean="0"/>
              <a:t>Mrs Allison Head Teacher</a:t>
            </a:r>
          </a:p>
          <a:p>
            <a:r>
              <a:rPr lang="en-GB" sz="2000" dirty="0" smtClean="0"/>
              <a:t>Mrs Findlay Depute Head Teacher</a:t>
            </a:r>
          </a:p>
          <a:p>
            <a:r>
              <a:rPr lang="en-GB" sz="2000" dirty="0" smtClean="0"/>
              <a:t>Miss Stark Depute Head Teacher</a:t>
            </a:r>
          </a:p>
          <a:p>
            <a:r>
              <a:rPr lang="en-GB" sz="2000" dirty="0" smtClean="0"/>
              <a:t>Class Teachers</a:t>
            </a:r>
          </a:p>
          <a:p>
            <a:pPr>
              <a:buNone/>
            </a:pPr>
            <a:r>
              <a:rPr lang="en-GB" sz="2000" dirty="0" smtClean="0"/>
              <a:t>P1C Miss Brady</a:t>
            </a:r>
          </a:p>
          <a:p>
            <a:pPr>
              <a:buNone/>
            </a:pPr>
            <a:r>
              <a:rPr lang="en-GB" sz="2000" dirty="0" smtClean="0"/>
              <a:t>P1B Mrs Douglas (Wed/Thurs and alternate Fri)</a:t>
            </a:r>
          </a:p>
          <a:p>
            <a:pPr>
              <a:buNone/>
            </a:pPr>
            <a:r>
              <a:rPr lang="en-GB" sz="2000" dirty="0" smtClean="0"/>
              <a:t>      Mrs Pettigrew (Mon/Tues and alternate Fri)</a:t>
            </a:r>
          </a:p>
          <a:p>
            <a:pPr>
              <a:buNone/>
            </a:pPr>
            <a:r>
              <a:rPr lang="en-GB" sz="2000" dirty="0" smtClean="0"/>
              <a:t>P1A Miss Ferguson </a:t>
            </a:r>
          </a:p>
          <a:p>
            <a:pPr>
              <a:buNone/>
            </a:pPr>
            <a:r>
              <a:rPr lang="en-GB" sz="2000" dirty="0" smtClean="0"/>
              <a:t>Learning Assistants</a:t>
            </a:r>
          </a:p>
          <a:p>
            <a:pPr>
              <a:buNone/>
            </a:pPr>
            <a:r>
              <a:rPr lang="en-GB" sz="2000" dirty="0" smtClean="0"/>
              <a:t>            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13"/>
            <a:ext cx="6869113" cy="1261963"/>
          </a:xfrm>
        </p:spPr>
        <p:txBody>
          <a:bodyPr/>
          <a:lstStyle/>
          <a:p>
            <a:r>
              <a:rPr lang="en-GB" dirty="0" smtClean="0"/>
              <a:t>Class 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latin typeface="Comic Sans MS" pitchFamily="66" charset="0"/>
              </a:rPr>
              <a:t>P1 maximum:				25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P2, P3 maximum:			30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P4-7 maximum:				33</a:t>
            </a:r>
          </a:p>
          <a:p>
            <a:pPr>
              <a:buNone/>
            </a:pPr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Composite class maximum:	25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8800"/>
            <a:ext cx="8363272" cy="3746500"/>
          </a:xfrm>
        </p:spPr>
        <p:txBody>
          <a:bodyPr/>
          <a:lstStyle/>
          <a:p>
            <a:r>
              <a:rPr lang="en-GB" dirty="0" smtClean="0"/>
              <a:t>P1A</a:t>
            </a:r>
          </a:p>
          <a:p>
            <a:r>
              <a:rPr lang="en-GB" dirty="0" smtClean="0"/>
              <a:t>P1B</a:t>
            </a:r>
          </a:p>
          <a:p>
            <a:r>
              <a:rPr lang="en-GB" dirty="0" smtClean="0"/>
              <a:t>P1C</a:t>
            </a:r>
          </a:p>
          <a:p>
            <a:r>
              <a:rPr lang="en-GB" dirty="0" smtClean="0"/>
              <a:t>These classes </a:t>
            </a:r>
            <a:r>
              <a:rPr lang="en-GB" b="1" dirty="0" smtClean="0"/>
              <a:t>WILL</a:t>
            </a:r>
            <a:r>
              <a:rPr lang="en-GB" dirty="0" smtClean="0"/>
              <a:t> change next session.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-800100"/>
            <a:ext cx="687070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day at school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7696200" cy="418336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Monday, 20th August 2017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Welcome 9am/1.10pm – Line up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Come in, hang up coats and bags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Settle with teacher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Parents leave 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Tea and Tissues/ Coffee and Celebrations</a:t>
            </a: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Collect at 11am/3.10pm- children will be dismissed from the classroom door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7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687070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/>
              <a:t>Settling </a:t>
            </a:r>
            <a:r>
              <a:rPr lang="en-GB" sz="3600" dirty="0" smtClean="0"/>
              <a:t>in</a:t>
            </a:r>
            <a:br>
              <a:rPr lang="en-GB" sz="3600" dirty="0" smtClean="0"/>
            </a:br>
            <a:r>
              <a:rPr lang="en-GB" sz="3600" dirty="0" smtClean="0"/>
              <a:t>21</a:t>
            </a:r>
            <a:r>
              <a:rPr lang="en-GB" sz="3600" baseline="30000" dirty="0" smtClean="0"/>
              <a:t>st</a:t>
            </a:r>
            <a:r>
              <a:rPr lang="en-GB" sz="3600" dirty="0" smtClean="0"/>
              <a:t>- 24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August</a:t>
            </a:r>
            <a:endParaRPr lang="en-GB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16832"/>
            <a:ext cx="7696200" cy="371435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8.50am </a:t>
            </a:r>
            <a:r>
              <a:rPr lang="en-GB" sz="2400" dirty="0"/>
              <a:t>start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10.30 – </a:t>
            </a:r>
            <a:r>
              <a:rPr lang="en-GB" sz="2400" dirty="0" smtClean="0"/>
              <a:t>10.45am </a:t>
            </a:r>
            <a:r>
              <a:rPr lang="en-GB" sz="2400" dirty="0"/>
              <a:t>play time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12.00 noon - home time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12.25am Friday- home time</a:t>
            </a:r>
            <a:endParaRPr lang="en-GB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/>
              <a:t>   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Your child will probably be very tired this first week!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Going </a:t>
            </a:r>
            <a:r>
              <a:rPr lang="en-GB" sz="2400" dirty="0"/>
              <a:t>home – child and teacher </a:t>
            </a:r>
            <a:r>
              <a:rPr lang="en-GB" sz="2400" b="1" dirty="0"/>
              <a:t>must</a:t>
            </a:r>
            <a:r>
              <a:rPr lang="en-GB" sz="2400" dirty="0"/>
              <a:t> know                                                        who is collecting them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36613"/>
            <a:ext cx="1539875" cy="1530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Lucida Sans Unicode"/>
        <a:cs typeface="Lucida Sans Unicode"/>
      </a:majorFont>
      <a:minorFont>
        <a:latin typeface="Comic Sans MS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Lucida Sans Unicode"/>
        <a:cs typeface="Lucida Sans Unicode"/>
      </a:majorFont>
      <a:minorFont>
        <a:latin typeface="Comic Sans MS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Lucida Sans Unicode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1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ea typeface="Lucida Sans Unicode" charset="0"/>
            <a:cs typeface="Lucida Sans Unicode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491</Words>
  <Application>Microsoft Office PowerPoint</Application>
  <PresentationFormat>On-screen Show (4:3)</PresentationFormat>
  <Paragraphs>163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Default Design</vt:lpstr>
      <vt:lpstr>Bonnyrigg Primary School</vt:lpstr>
      <vt:lpstr>Things we will cover</vt:lpstr>
      <vt:lpstr>Slide 3</vt:lpstr>
      <vt:lpstr>Further Information</vt:lpstr>
      <vt:lpstr>Staff</vt:lpstr>
      <vt:lpstr>Class Formation</vt:lpstr>
      <vt:lpstr>This year</vt:lpstr>
      <vt:lpstr>First day at school</vt:lpstr>
      <vt:lpstr>Settling in 21st- 24th August</vt:lpstr>
      <vt:lpstr>The School Day</vt:lpstr>
      <vt:lpstr>Lunch</vt:lpstr>
      <vt:lpstr>Curriculum for Excellence</vt:lpstr>
      <vt:lpstr>Curriculum</vt:lpstr>
      <vt:lpstr>Health and Safety</vt:lpstr>
      <vt:lpstr>Contact with School</vt:lpstr>
      <vt:lpstr>Midlothian Website</vt:lpstr>
      <vt:lpstr>School Website</vt:lpstr>
      <vt:lpstr>Facebook</vt:lpstr>
      <vt:lpstr>Twitter</vt:lpstr>
      <vt:lpstr>What do we need?</vt:lpstr>
      <vt:lpstr>Boats Days</vt:lpstr>
      <vt:lpstr>Welcome Pack</vt:lpstr>
      <vt:lpstr>Still to come..............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Roslin Primary School</dc:title>
  <dc:creator>Education</dc:creator>
  <cp:lastModifiedBy>colqul39</cp:lastModifiedBy>
  <cp:revision>63</cp:revision>
  <dcterms:created xsi:type="dcterms:W3CDTF">2017-06-14T19:13:35Z</dcterms:created>
  <dcterms:modified xsi:type="dcterms:W3CDTF">2018-06-15T07:23:44Z</dcterms:modified>
</cp:coreProperties>
</file>